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64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3D3D"/>
    <a:srgbClr val="3B3B3B"/>
    <a:srgbClr val="9F2F80"/>
    <a:srgbClr val="D3D4DF"/>
    <a:srgbClr val="D4B6D4"/>
    <a:srgbClr val="617393"/>
    <a:srgbClr val="D2D4E0"/>
    <a:srgbClr val="D0D3E2"/>
    <a:srgbClr val="D1D6E1"/>
    <a:srgbClr val="D0D6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D877B9-A8FC-D335-9FF8-BB9E8FFBB051}" v="11" dt="2023-05-10T13:52:23.0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66" autoAdjust="0"/>
    <p:restoredTop sz="96395" autoAdjust="0"/>
  </p:normalViewPr>
  <p:slideViewPr>
    <p:cSldViewPr snapToGrid="0">
      <p:cViewPr varScale="1">
        <p:scale>
          <a:sx n="86" d="100"/>
          <a:sy n="86" d="100"/>
        </p:scale>
        <p:origin x="5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4B338-9200-474D-87E7-F39E3A550F08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B6282-C101-489C-A9E6-EBCE521565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53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CA" baseline="0" dirty="0"/>
          </a:p>
          <a:p>
            <a:pPr marL="171450" indent="-171450">
              <a:buFontTx/>
              <a:buChar char="-"/>
            </a:pPr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05EFF-4DE3-4F03-8C7B-7B4B192E71D5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8117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444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314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272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240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154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027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620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209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315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368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855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856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9" name="Straight Arrow Connector 128"/>
          <p:cNvCxnSpPr>
            <a:stCxn id="5" idx="2"/>
            <a:endCxn id="48" idx="0"/>
          </p:cNvCxnSpPr>
          <p:nvPr/>
        </p:nvCxnSpPr>
        <p:spPr>
          <a:xfrm>
            <a:off x="3803253" y="3306819"/>
            <a:ext cx="5713" cy="5950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1338030" y="914400"/>
            <a:ext cx="4930446" cy="2392419"/>
          </a:xfrm>
          <a:prstGeom prst="roundRect">
            <a:avLst>
              <a:gd name="adj" fmla="val 12132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2944164" y="851484"/>
            <a:ext cx="1848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21034" y="5378571"/>
            <a:ext cx="5764438" cy="2557860"/>
          </a:xfrm>
          <a:prstGeom prst="roundRect">
            <a:avLst>
              <a:gd name="adj" fmla="val 16736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91132" y="5445937"/>
            <a:ext cx="3096980" cy="307777"/>
          </a:xfrm>
          <a:prstGeom prst="rect">
            <a:avLst/>
          </a:prstGeom>
          <a:noFill/>
          <a:ln w="6350">
            <a:noFill/>
          </a:ln>
        </p:spPr>
        <p:txBody>
          <a:bodyPr wrap="square" rtlCol="0" anchor="b">
            <a:spAutoFit/>
          </a:bodyPr>
          <a:lstStyle/>
          <a:p>
            <a:pPr algn="ctr" defTabSz="342900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and Resources 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 rot="16200000">
            <a:off x="-964487" y="1890545"/>
            <a:ext cx="2316815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50" name="Rounded Rectangle 49"/>
          <p:cNvSpPr/>
          <p:nvPr/>
        </p:nvSpPr>
        <p:spPr>
          <a:xfrm rot="16200000">
            <a:off x="-629256" y="4131862"/>
            <a:ext cx="1646352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51" name="Rounded Rectangle 50"/>
          <p:cNvSpPr/>
          <p:nvPr/>
        </p:nvSpPr>
        <p:spPr>
          <a:xfrm rot="16200000">
            <a:off x="-1085009" y="6493701"/>
            <a:ext cx="2557860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3931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Venous Thromboembolism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5" name="Picture 64">
            <a:hlinkClick r:id="rId3" action="ppaction://hlinksldjump"/>
          </p:cNvPr>
          <p:cNvPicPr>
            <a:picLocks noChangeAspect="1"/>
          </p:cNvPicPr>
          <p:nvPr/>
        </p:nvPicPr>
        <p:blipFill rotWithShape="1">
          <a:blip r:embed="rId4"/>
          <a:srcRect r="5762"/>
          <a:stretch/>
        </p:blipFill>
        <p:spPr>
          <a:xfrm>
            <a:off x="57150" y="115811"/>
            <a:ext cx="777240" cy="282577"/>
          </a:xfrm>
          <a:prstGeom prst="rect">
            <a:avLst/>
          </a:prstGeom>
        </p:spPr>
      </p:pic>
      <p:cxnSp>
        <p:nvCxnSpPr>
          <p:cNvPr id="59" name="Straight Arrow Connector 58"/>
          <p:cNvCxnSpPr>
            <a:stCxn id="48" idx="2"/>
            <a:endCxn id="7" idx="0"/>
          </p:cNvCxnSpPr>
          <p:nvPr/>
        </p:nvCxnSpPr>
        <p:spPr>
          <a:xfrm flipH="1">
            <a:off x="3803253" y="4765017"/>
            <a:ext cx="5713" cy="6135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Rectangle: Rounded Corners 16">
            <a:extLst>
              <a:ext uri="{FF2B5EF4-FFF2-40B4-BE49-F238E27FC236}">
                <a16:creationId xmlns:a16="http://schemas.microsoft.com/office/drawing/2014/main" id="{81129A0D-3211-4F02-95A4-DB9BD56F9862}"/>
              </a:ext>
            </a:extLst>
          </p:cNvPr>
          <p:cNvSpPr/>
          <p:nvPr/>
        </p:nvSpPr>
        <p:spPr>
          <a:xfrm>
            <a:off x="921034" y="3901911"/>
            <a:ext cx="5775864" cy="863106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1095484" y="3911525"/>
            <a:ext cx="5443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41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942496" y="5872007"/>
            <a:ext cx="4642679" cy="327600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Consult thrombosis specialist to direct management including anticoagulation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006125" y="1176253"/>
            <a:ext cx="4145755" cy="305076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prophylaxis with LMWH for patients with risk factors for VTE </a:t>
            </a:r>
            <a:endParaRPr lang="en-CA" sz="1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006126" y="2051559"/>
            <a:ext cx="4145755" cy="357111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prophylaxis with LMWH or unfractionated heparin for patients undergoing major surgery or lower limb immobilization</a:t>
            </a:r>
            <a:endParaRPr lang="en-CA" sz="1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006125" y="1529283"/>
            <a:ext cx="4145755" cy="327319"/>
          </a:xfrm>
          <a:prstGeom prst="roundRect">
            <a:avLst/>
          </a:prstGeom>
          <a:solidFill>
            <a:srgbClr val="3D3D3D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offer prophylaxis unless risk factors other than cancer alone are present</a:t>
            </a:r>
            <a:endParaRPr lang="en-CA" sz="10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006126" y="2940106"/>
            <a:ext cx="4145755" cy="234216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 surgery, encourage mobilization as soon as possible</a:t>
            </a:r>
            <a:endParaRPr lang="en-CA" sz="1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987541" y="4273976"/>
            <a:ext cx="3251107" cy="386888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 diagnostic imaging if suspicion of clinically relevant thromboembolism</a:t>
            </a:r>
            <a:endParaRPr lang="en-CA" sz="1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4556139" y="4282095"/>
            <a:ext cx="1970704" cy="374500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 institutional protocol for DVT, PE or CSVT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6" name="Straight Arrow Connector 95"/>
          <p:cNvCxnSpPr>
            <a:stCxn id="66" idx="3"/>
            <a:endCxn id="84" idx="1"/>
          </p:cNvCxnSpPr>
          <p:nvPr/>
        </p:nvCxnSpPr>
        <p:spPr>
          <a:xfrm>
            <a:off x="4238648" y="4467420"/>
            <a:ext cx="317491" cy="1925"/>
          </a:xfrm>
          <a:prstGeom prst="straightConnector1">
            <a:avLst/>
          </a:prstGeom>
          <a:ln w="12700">
            <a:prstDash val="lg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942497" y="7313900"/>
            <a:ext cx="4642678" cy="429319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Consider retaining a functioning central line in patients who continue to require venous access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942496" y="6931612"/>
            <a:ext cx="4642679" cy="328962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Remove the central line in patients where the line is not functioning or not needed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942496" y="6449886"/>
            <a:ext cx="4642679" cy="428400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Consider delayed removal of a central line until after initiation of anticoagulation (days) when central line removal is planned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006126" y="2450150"/>
            <a:ext cx="4145755" cy="448475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discontinuing estrogen-containing oral contraceptives or hormone replacement 4 weeks prior to elective surgery</a:t>
            </a:r>
            <a:endParaRPr lang="en-CA" sz="1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406626" y="2027721"/>
            <a:ext cx="539016" cy="1144031"/>
          </a:xfrm>
          <a:prstGeom prst="roundRect">
            <a:avLst/>
          </a:prstGeom>
          <a:solidFill>
            <a:srgbClr val="D3D4DF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CA" sz="1000" b="1" dirty="0">
                <a:latin typeface="Arial" panose="020B0604020202020204" pitchFamily="34" charset="0"/>
                <a:cs typeface="Arial" panose="020B0604020202020204" pitchFamily="34" charset="0"/>
              </a:rPr>
              <a:t>Surgery</a:t>
            </a:r>
          </a:p>
        </p:txBody>
      </p:sp>
      <p:sp>
        <p:nvSpPr>
          <p:cNvPr id="31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406626" y="1153773"/>
            <a:ext cx="539016" cy="702829"/>
          </a:xfrm>
          <a:prstGeom prst="roundRect">
            <a:avLst/>
          </a:prstGeom>
          <a:solidFill>
            <a:srgbClr val="D3D4DF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CA" sz="1000" b="1" dirty="0">
                <a:latin typeface="Arial" panose="020B0604020202020204" pitchFamily="34" charset="0"/>
                <a:cs typeface="Arial" panose="020B0604020202020204" pitchFamily="34" charset="0"/>
              </a:rPr>
              <a:t>General</a:t>
            </a:r>
          </a:p>
        </p:txBody>
      </p:sp>
      <p:sp>
        <p:nvSpPr>
          <p:cNvPr id="38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047823" y="6449886"/>
            <a:ext cx="844559" cy="1324745"/>
          </a:xfrm>
          <a:prstGeom prst="roundRect">
            <a:avLst>
              <a:gd name="adj" fmla="val 11885"/>
            </a:avLst>
          </a:prstGeom>
          <a:solidFill>
            <a:srgbClr val="D3D4DF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Central line-associated thrombosis</a:t>
            </a:r>
            <a:endParaRPr lang="en-CA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047822" y="5738661"/>
            <a:ext cx="844559" cy="594293"/>
          </a:xfrm>
          <a:prstGeom prst="roundRect">
            <a:avLst/>
          </a:prstGeom>
          <a:solidFill>
            <a:srgbClr val="D3D4DF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Clinically significant thrombosis</a:t>
            </a:r>
            <a:endParaRPr lang="en-CA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F07C3F-AD39-427D-1671-30B7A36A1C3F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25Sep2020</a:t>
            </a:r>
          </a:p>
        </p:txBody>
      </p:sp>
    </p:spTree>
    <p:extLst>
      <p:ext uri="{BB962C8B-B14F-4D97-AF65-F5344CB8AC3E}">
        <p14:creationId xmlns:p14="http://schemas.microsoft.com/office/powerpoint/2010/main" val="3092076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9114f3c-1103-44a3-90ff-b7b5a8b1db66">
      <Terms xmlns="http://schemas.microsoft.com/office/infopath/2007/PartnerControls"/>
    </lcf76f155ced4ddcb4097134ff3c332f>
    <TaxCatchAll xmlns="ebddc168-7fa0-40c9-8d6f-30c1aa0e430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96EC16F99CA148800EEC0F020E80E4" ma:contentTypeVersion="13" ma:contentTypeDescription="Create a new document." ma:contentTypeScope="" ma:versionID="a1a420fe71bef15280f161429b5567c8">
  <xsd:schema xmlns:xsd="http://www.w3.org/2001/XMLSchema" xmlns:xs="http://www.w3.org/2001/XMLSchema" xmlns:p="http://schemas.microsoft.com/office/2006/metadata/properties" xmlns:ns2="89114f3c-1103-44a3-90ff-b7b5a8b1db66" xmlns:ns3="ebddc168-7fa0-40c9-8d6f-30c1aa0e430c" targetNamespace="http://schemas.microsoft.com/office/2006/metadata/properties" ma:root="true" ma:fieldsID="99cfffa4f3292a180004d51b53fea56f" ns2:_="" ns3:_="">
    <xsd:import namespace="89114f3c-1103-44a3-90ff-b7b5a8b1db66"/>
    <xsd:import namespace="ebddc168-7fa0-40c9-8d6f-30c1aa0e43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114f3c-1103-44a3-90ff-b7b5a8b1db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788188a-dbd2-4b7c-8711-c743aeb950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ddc168-7fa0-40c9-8d6f-30c1aa0e430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953614b-6e89-4b2d-bf85-9e5d23365c53}" ma:internalName="TaxCatchAll" ma:showField="CatchAllData" ma:web="ebddc168-7fa0-40c9-8d6f-30c1aa0e43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C6A4BD-504A-419A-A993-77CB392F0D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8C67B5-1A07-485E-A428-A6EFEBF490C7}">
  <ds:schemaRefs>
    <ds:schemaRef ds:uri="http://schemas.microsoft.com/office/2006/metadata/properties"/>
    <ds:schemaRef ds:uri="http://schemas.microsoft.com/office/infopath/2007/PartnerControls"/>
    <ds:schemaRef ds:uri="89114f3c-1103-44a3-90ff-b7b5a8b1db66"/>
    <ds:schemaRef ds:uri="ebddc168-7fa0-40c9-8d6f-30c1aa0e430c"/>
  </ds:schemaRefs>
</ds:datastoreItem>
</file>

<file path=customXml/itemProps3.xml><?xml version="1.0" encoding="utf-8"?>
<ds:datastoreItem xmlns:ds="http://schemas.openxmlformats.org/officeDocument/2006/customXml" ds:itemID="{4851E35F-1E1D-4006-B3F4-F9AE03E63F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114f3c-1103-44a3-90ff-b7b5a8b1db66"/>
    <ds:schemaRef ds:uri="ebddc168-7fa0-40c9-8d6f-30c1aa0e43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1276</TotalTime>
  <Words>164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Vettese</dc:creator>
  <cp:lastModifiedBy>Neeraj Dhaliwal</cp:lastModifiedBy>
  <cp:revision>104</cp:revision>
  <dcterms:created xsi:type="dcterms:W3CDTF">2020-04-13T17:35:53Z</dcterms:created>
  <dcterms:modified xsi:type="dcterms:W3CDTF">2023-05-24T16:37:34Z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0x0101004996EC16F99CA148800EEC0F020E80E4</vt:lpwstr>
  </property>
  <property fmtid="{D5CDD505-2E9C-101B-9397-08002B2CF9AE}" pid="3" name="MediaServiceImageTags">
    <vt:lpwstr/>
  </property>
</Properties>
</file>