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74" r:id="rId5"/>
    <p:sldId id="275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2F80"/>
    <a:srgbClr val="E6E6E6"/>
    <a:srgbClr val="F8D018"/>
    <a:srgbClr val="3D3D3D"/>
    <a:srgbClr val="F0A020"/>
    <a:srgbClr val="848FBC"/>
    <a:srgbClr val="617393"/>
    <a:srgbClr val="D3D4DF"/>
    <a:srgbClr val="D4B6D4"/>
    <a:srgbClr val="D2D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EDB557-4503-3487-1BAE-88AD693AF3BA}" v="35" dt="2023-05-10T13:45:13.892"/>
    <p1510:client id="{9E774A6D-841E-91A3-B074-70BA2E627506}" v="25" dt="2022-08-17T17:32:25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6387" autoAdjust="0"/>
  </p:normalViewPr>
  <p:slideViewPr>
    <p:cSldViewPr snapToGrid="0">
      <p:cViewPr varScale="1">
        <p:scale>
          <a:sx n="86" d="100"/>
          <a:sy n="86" d="100"/>
        </p:scale>
        <p:origin x="3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6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93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ungresearch.com/s/Pain-Care-Pathway-Template-31Aug2022-rd3g.pptx" TargetMode="Externa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Arrow Connector 62"/>
          <p:cNvCxnSpPr/>
          <p:nvPr/>
        </p:nvCxnSpPr>
        <p:spPr>
          <a:xfrm flipH="1">
            <a:off x="1741033" y="6766396"/>
            <a:ext cx="6752" cy="5490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709107" y="6753042"/>
            <a:ext cx="6752" cy="5490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/>
            <a:endCxn id="17" idx="0"/>
          </p:cNvCxnSpPr>
          <p:nvPr/>
        </p:nvCxnSpPr>
        <p:spPr>
          <a:xfrm>
            <a:off x="3634464" y="4669529"/>
            <a:ext cx="0" cy="309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49295" y="5588303"/>
            <a:ext cx="0" cy="5605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706123" y="5608344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709107" y="5623519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49479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Mucositis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578196" y="4979129"/>
            <a:ext cx="6112535" cy="98295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54259" y="7968127"/>
            <a:ext cx="1943647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Options*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l="6195" r="5349" b="12525"/>
          <a:stretch/>
        </p:blipFill>
        <p:spPr>
          <a:xfrm>
            <a:off x="64037" y="27223"/>
            <a:ext cx="718590" cy="243468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 rot="16200000">
            <a:off x="-1836915" y="2658440"/>
            <a:ext cx="412547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876784" y="5917931"/>
            <a:ext cx="220520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687583" y="8007626"/>
            <a:ext cx="1826805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6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7089" y="5580808"/>
            <a:ext cx="5862129" cy="30945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SSPedi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78197" y="7317504"/>
            <a:ext cx="6112534" cy="1623466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7088" y="7635468"/>
            <a:ext cx="5862129" cy="300525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Optimize oral hygiene as tolerated </a:t>
            </a:r>
          </a:p>
        </p:txBody>
      </p:sp>
      <p:sp>
        <p:nvSpPr>
          <p:cNvPr id="8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7088" y="7987230"/>
            <a:ext cx="2558434" cy="489667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Optimize nutrition including the use of enteral feeds or parenteral nutrition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430863" y="7366644"/>
            <a:ext cx="248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</a:p>
        </p:txBody>
      </p:sp>
      <p:sp>
        <p:nvSpPr>
          <p:cNvPr id="7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7088" y="8529970"/>
            <a:ext cx="5862127" cy="3024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pain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care pathway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488572" y="840780"/>
            <a:ext cx="248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Options</a:t>
            </a:r>
          </a:p>
        </p:txBody>
      </p:sp>
      <p:sp>
        <p:nvSpPr>
          <p:cNvPr id="7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578196" y="736044"/>
            <a:ext cx="6112536" cy="4096085"/>
          </a:xfrm>
          <a:prstGeom prst="roundRect">
            <a:avLst>
              <a:gd name="adj" fmla="val 1079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82627" y="1716285"/>
            <a:ext cx="5644792" cy="327329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Determine treatment-related risk for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mucositis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patients at high risk, consider using: 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7090" y="2615598"/>
            <a:ext cx="1227718" cy="909434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Use cryotherapy for patients receiving melphalan or 5-fluorouracil</a:t>
            </a:r>
          </a:p>
        </p:txBody>
      </p:sp>
      <p:sp>
        <p:nvSpPr>
          <p:cNvPr id="7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505456" y="2622943"/>
            <a:ext cx="1569755" cy="150565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intraoral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photobiomodulation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therapy in patients undergoing autologous or allogeneic HSCT and for patients who will receive radiotherapy for head and neck carcinoma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18607" y="4166890"/>
            <a:ext cx="5601243" cy="273974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routinely </a:t>
            </a:r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palifermin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716708" y="698115"/>
            <a:ext cx="40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cxnSp>
        <p:nvCxnSpPr>
          <p:cNvPr id="90" name="Elbow Connector 89"/>
          <p:cNvCxnSpPr>
            <a:cxnSpLocks/>
            <a:stCxn id="74" idx="2"/>
            <a:endCxn id="55" idx="0"/>
          </p:cNvCxnSpPr>
          <p:nvPr/>
        </p:nvCxnSpPr>
        <p:spPr>
          <a:xfrm rot="5400000">
            <a:off x="2714325" y="1306088"/>
            <a:ext cx="153173" cy="1628224"/>
          </a:xfrm>
          <a:prstGeom prst="bentConnector3">
            <a:avLst>
              <a:gd name="adj1" fmla="val 35439"/>
            </a:avLst>
          </a:prstGeom>
          <a:ln w="1270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002535" y="4940729"/>
            <a:ext cx="5431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95285" y="6775040"/>
            <a:ext cx="5516" cy="5387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82627" y="1037841"/>
            <a:ext cx="5651311" cy="2880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good oral hygiene including brushing at least twice daily and gentle flossing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82627" y="1377135"/>
            <a:ext cx="5651311" cy="2880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dentistry for evaluation as soon as possible after diagnosis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7090" y="5219572"/>
            <a:ext cx="5862130" cy="3096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oral mucous membranes routinely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096063" y="8053837"/>
            <a:ext cx="2483153" cy="3564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Consult clinical nutrition services</a:t>
            </a: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94906" y="6872848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72413" y="6169928"/>
            <a:ext cx="1544400" cy="637200"/>
            <a:chOff x="2928601" y="5634674"/>
            <a:chExt cx="1544400" cy="637200"/>
          </a:xfrm>
        </p:grpSpPr>
        <p:sp>
          <p:nvSpPr>
            <p:cNvPr id="72" name="Rounded Rectangle 71"/>
            <p:cNvSpPr/>
            <p:nvPr/>
          </p:nvSpPr>
          <p:spPr>
            <a:xfrm>
              <a:off x="2928601" y="5634674"/>
              <a:ext cx="1544400" cy="637200"/>
            </a:xfrm>
            <a:prstGeom prst="roundRect">
              <a:avLst/>
            </a:prstGeom>
            <a:solidFill>
              <a:srgbClr val="F0A0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936010" y="5694568"/>
              <a:ext cx="15337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Moderate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CA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08125" y="6148814"/>
            <a:ext cx="1544193" cy="637200"/>
            <a:chOff x="1008125" y="5613560"/>
            <a:chExt cx="1544193" cy="637200"/>
          </a:xfrm>
        </p:grpSpPr>
        <p:sp>
          <p:nvSpPr>
            <p:cNvPr id="83" name="Rounded Rectangle 82"/>
            <p:cNvSpPr/>
            <p:nvPr/>
          </p:nvSpPr>
          <p:spPr>
            <a:xfrm>
              <a:off x="1008125" y="5613560"/>
              <a:ext cx="1544193" cy="637200"/>
            </a:xfrm>
            <a:prstGeom prst="roundRect">
              <a:avLst/>
            </a:prstGeom>
            <a:solidFill>
              <a:srgbClr val="F8D01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15248" y="5710281"/>
              <a:ext cx="1527253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Mild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little)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36908" y="6176168"/>
            <a:ext cx="1497031" cy="637200"/>
            <a:chOff x="4936908" y="5640914"/>
            <a:chExt cx="1544400" cy="637200"/>
          </a:xfrm>
        </p:grpSpPr>
        <p:sp>
          <p:nvSpPr>
            <p:cNvPr id="71" name="Rounded Rectangle 70"/>
            <p:cNvSpPr/>
            <p:nvPr/>
          </p:nvSpPr>
          <p:spPr>
            <a:xfrm>
              <a:off x="4936908" y="5640914"/>
              <a:ext cx="1544400" cy="637200"/>
            </a:xfrm>
            <a:prstGeom prst="roundRect">
              <a:avLst/>
            </a:prstGeom>
            <a:solidFill>
              <a:srgbClr val="E0203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942361" y="5711090"/>
              <a:ext cx="1532220" cy="4924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Severe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lot or extremely)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8" name="Elbow Connector 97"/>
          <p:cNvCxnSpPr>
            <a:cxnSpLocks/>
          </p:cNvCxnSpPr>
          <p:nvPr/>
        </p:nvCxnSpPr>
        <p:spPr>
          <a:xfrm flipV="1">
            <a:off x="3275522" y="8232037"/>
            <a:ext cx="820541" cy="27"/>
          </a:xfrm>
          <a:prstGeom prst="bentConnector3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10B3779C-6EFA-4100-B9C9-89651F54D693}"/>
              </a:ext>
            </a:extLst>
          </p:cNvPr>
          <p:cNvSpPr/>
          <p:nvPr/>
        </p:nvSpPr>
        <p:spPr>
          <a:xfrm>
            <a:off x="2012297" y="2624800"/>
            <a:ext cx="1423638" cy="1103434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cryotherapy if associated chemotherapy given by short IV infusion and co-operative patient 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0461FF2D-925A-46D2-A0E0-B30E6FE6919D}"/>
              </a:ext>
            </a:extLst>
          </p:cNvPr>
          <p:cNvSpPr/>
          <p:nvPr/>
        </p:nvSpPr>
        <p:spPr>
          <a:xfrm>
            <a:off x="1319799" y="2196787"/>
            <a:ext cx="1314000" cy="27432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Cryotherapy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AB4C1643-867E-4CC1-8641-506AD2E0CF08}"/>
              </a:ext>
            </a:extLst>
          </p:cNvPr>
          <p:cNvSpPr/>
          <p:nvPr/>
        </p:nvSpPr>
        <p:spPr>
          <a:xfrm>
            <a:off x="4420255" y="2198407"/>
            <a:ext cx="1442137" cy="269743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Photobiomodulation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: Rounded Corners 97">
            <a:extLst>
              <a:ext uri="{FF2B5EF4-FFF2-40B4-BE49-F238E27FC236}">
                <a16:creationId xmlns:a16="http://schemas.microsoft.com/office/drawing/2014/main" id="{3EE09673-6140-40D6-A06F-C4567D141FC5}"/>
              </a:ext>
            </a:extLst>
          </p:cNvPr>
          <p:cNvSpPr/>
          <p:nvPr/>
        </p:nvSpPr>
        <p:spPr>
          <a:xfrm>
            <a:off x="5165658" y="2637062"/>
            <a:ext cx="1442137" cy="1469376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intraoral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photobiomodulation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therapy for patients who will receive radiotherapy for head and neck cancers other than carcinoma 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: Rounded Corners 97">
            <a:extLst>
              <a:ext uri="{FF2B5EF4-FFF2-40B4-BE49-F238E27FC236}">
                <a16:creationId xmlns:a16="http://schemas.microsoft.com/office/drawing/2014/main" id="{A80628BC-4C3F-4BCB-BB64-183C8BC10CD1}"/>
              </a:ext>
            </a:extLst>
          </p:cNvPr>
          <p:cNvSpPr/>
          <p:nvPr/>
        </p:nvSpPr>
        <p:spPr>
          <a:xfrm>
            <a:off x="818607" y="4483873"/>
            <a:ext cx="5601243" cy="273974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routinely use granulocyte colony stimulating factors for mucositis prevention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4DE7CA9C-2FE1-499F-B0F5-A399E73FD3B9}"/>
              </a:ext>
            </a:extLst>
          </p:cNvPr>
          <p:cNvCxnSpPr>
            <a:cxnSpLocks/>
            <a:stCxn id="74" idx="2"/>
            <a:endCxn id="61" idx="0"/>
          </p:cNvCxnSpPr>
          <p:nvPr/>
        </p:nvCxnSpPr>
        <p:spPr>
          <a:xfrm rot="16200000" flipH="1">
            <a:off x="4295777" y="1352859"/>
            <a:ext cx="154793" cy="1536301"/>
          </a:xfrm>
          <a:prstGeom prst="bentConnector3">
            <a:avLst>
              <a:gd name="adj1" fmla="val 35592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52803578-4D6D-42D2-93C1-8B69B6C69190}"/>
              </a:ext>
            </a:extLst>
          </p:cNvPr>
          <p:cNvCxnSpPr>
            <a:cxnSpLocks/>
            <a:stCxn id="55" idx="2"/>
            <a:endCxn id="75" idx="0"/>
          </p:cNvCxnSpPr>
          <p:nvPr/>
        </p:nvCxnSpPr>
        <p:spPr>
          <a:xfrm rot="5400000">
            <a:off x="1581629" y="2220427"/>
            <a:ext cx="144491" cy="645850"/>
          </a:xfrm>
          <a:prstGeom prst="bentConnector3">
            <a:avLst>
              <a:gd name="adj1" fmla="val 26848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A47E9E5-09DC-49E2-AB67-6F247ABF8BC5}"/>
              </a:ext>
            </a:extLst>
          </p:cNvPr>
          <p:cNvCxnSpPr>
            <a:cxnSpLocks/>
            <a:stCxn id="55" idx="2"/>
            <a:endCxn id="52" idx="0"/>
          </p:cNvCxnSpPr>
          <p:nvPr/>
        </p:nvCxnSpPr>
        <p:spPr>
          <a:xfrm rot="16200000" flipH="1">
            <a:off x="2273611" y="2174294"/>
            <a:ext cx="153693" cy="747317"/>
          </a:xfrm>
          <a:prstGeom prst="bentConnector3">
            <a:avLst>
              <a:gd name="adj1" fmla="val 27176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9785242B-1B4B-449A-BEF8-B14B8D9E76E3}"/>
              </a:ext>
            </a:extLst>
          </p:cNvPr>
          <p:cNvCxnSpPr>
            <a:cxnSpLocks/>
            <a:stCxn id="61" idx="2"/>
            <a:endCxn id="76" idx="0"/>
          </p:cNvCxnSpPr>
          <p:nvPr/>
        </p:nvCxnSpPr>
        <p:spPr>
          <a:xfrm rot="5400000">
            <a:off x="4638433" y="2120051"/>
            <a:ext cx="154793" cy="850990"/>
          </a:xfrm>
          <a:prstGeom prst="bentConnector3">
            <a:avLst>
              <a:gd name="adj1" fmla="val 31539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514D7AC4-0572-4957-8CA7-26185B79A5DB}"/>
              </a:ext>
            </a:extLst>
          </p:cNvPr>
          <p:cNvCxnSpPr>
            <a:stCxn id="61" idx="2"/>
            <a:endCxn id="67" idx="0"/>
          </p:cNvCxnSpPr>
          <p:nvPr/>
        </p:nvCxnSpPr>
        <p:spPr>
          <a:xfrm rot="16200000" flipH="1">
            <a:off x="5429569" y="2179904"/>
            <a:ext cx="168912" cy="745403"/>
          </a:xfrm>
          <a:prstGeom prst="bentConnector3">
            <a:avLst>
              <a:gd name="adj1" fmla="val 28853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17Aug2022</a:t>
            </a:r>
          </a:p>
        </p:txBody>
      </p:sp>
    </p:spTree>
    <p:extLst>
      <p:ext uri="{BB962C8B-B14F-4D97-AF65-F5344CB8AC3E}">
        <p14:creationId xmlns:p14="http://schemas.microsoft.com/office/powerpoint/2010/main" val="227132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95977" y="1041400"/>
            <a:ext cx="6678122" cy="7243956"/>
          </a:xfrm>
          <a:prstGeom prst="roundRect">
            <a:avLst>
              <a:gd name="adj" fmla="val 2167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450"/>
              <a:t>                     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BFD77C6-F5C5-4FFD-ADAF-218B01E0D0D7}"/>
              </a:ext>
            </a:extLst>
          </p:cNvPr>
          <p:cNvSpPr/>
          <p:nvPr/>
        </p:nvSpPr>
        <p:spPr>
          <a:xfrm>
            <a:off x="2968101" y="3098370"/>
            <a:ext cx="1061531" cy="10481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AE6342D-C069-4BA0-9781-756707C06FF7}"/>
              </a:ext>
            </a:extLst>
          </p:cNvPr>
          <p:cNvSpPr/>
          <p:nvPr/>
        </p:nvSpPr>
        <p:spPr>
          <a:xfrm>
            <a:off x="1617315" y="3098370"/>
            <a:ext cx="1061531" cy="10481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0"/>
          </a:p>
        </p:txBody>
      </p:sp>
      <p:pic>
        <p:nvPicPr>
          <p:cNvPr id="16" name="Graphic 15" descr="Popsicle">
            <a:extLst>
              <a:ext uri="{FF2B5EF4-FFF2-40B4-BE49-F238E27FC236}">
                <a16:creationId xmlns:a16="http://schemas.microsoft.com/office/drawing/2014/main" id="{6B75C8BB-5C34-4B23-9485-66B884BC2B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533" y="3200643"/>
            <a:ext cx="825792" cy="825792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819BC5DA-AEE7-4360-85DA-7676A0DC83B1}"/>
              </a:ext>
            </a:extLst>
          </p:cNvPr>
          <p:cNvSpPr/>
          <p:nvPr/>
        </p:nvSpPr>
        <p:spPr>
          <a:xfrm>
            <a:off x="4311408" y="3117396"/>
            <a:ext cx="1061531" cy="10481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C7A75C3-6E39-4681-9E4F-A3ECC79CEB07}"/>
              </a:ext>
            </a:extLst>
          </p:cNvPr>
          <p:cNvSpPr txBox="1"/>
          <p:nvPr/>
        </p:nvSpPr>
        <p:spPr>
          <a:xfrm>
            <a:off x="0" y="460989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Mucositis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35">
            <a:hlinkClick r:id="" action="ppaction://noaction"/>
            <a:extLst>
              <a:ext uri="{FF2B5EF4-FFF2-40B4-BE49-F238E27FC236}">
                <a16:creationId xmlns:a16="http://schemas.microsoft.com/office/drawing/2014/main" id="{1B213984-5E45-47D0-BB67-A6A526ACD3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3EBB18D0-2689-432E-A546-89EAEF051CBC}"/>
              </a:ext>
            </a:extLst>
          </p:cNvPr>
          <p:cNvSpPr/>
          <p:nvPr/>
        </p:nvSpPr>
        <p:spPr>
          <a:xfrm>
            <a:off x="5217922" y="120207"/>
            <a:ext cx="1641796" cy="24622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000" dirty="0">
                <a:latin typeface="Arial"/>
                <a:cs typeface="Arial"/>
              </a:rPr>
              <a:t>Version Date: 17Aug2022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CB792468-4554-410F-A964-083A0F7D1157}"/>
              </a:ext>
            </a:extLst>
          </p:cNvPr>
          <p:cNvSpPr/>
          <p:nvPr/>
        </p:nvSpPr>
        <p:spPr>
          <a:xfrm>
            <a:off x="500345" y="5131882"/>
            <a:ext cx="5857310" cy="2588722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22CA16-BE36-4665-A8AE-A63F8CF4448C}"/>
              </a:ext>
            </a:extLst>
          </p:cNvPr>
          <p:cNvSpPr txBox="1"/>
          <p:nvPr/>
        </p:nvSpPr>
        <p:spPr>
          <a:xfrm>
            <a:off x="1177704" y="1155054"/>
            <a:ext cx="4388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Cryotherapy Information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4C2793-76EE-48DB-A445-813480620E96}"/>
              </a:ext>
            </a:extLst>
          </p:cNvPr>
          <p:cNvSpPr txBox="1"/>
          <p:nvPr/>
        </p:nvSpPr>
        <p:spPr>
          <a:xfrm>
            <a:off x="1405130" y="4283849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Ice cubes, ice chips or ice water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BB004C-B5E7-4AB8-A791-852ADA481DCA}"/>
              </a:ext>
            </a:extLst>
          </p:cNvPr>
          <p:cNvSpPr txBox="1"/>
          <p:nvPr/>
        </p:nvSpPr>
        <p:spPr>
          <a:xfrm>
            <a:off x="2765980" y="4362188"/>
            <a:ext cx="2686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Popsicles, </a:t>
            </a:r>
            <a:r>
              <a:rPr lang="en-CA" sz="1200" dirty="0" err="1">
                <a:latin typeface="Arial" panose="020B0604020202020204" pitchFamily="34" charset="0"/>
                <a:cs typeface="Arial" panose="020B0604020202020204" pitchFamily="34" charset="0"/>
              </a:rPr>
              <a:t>freezies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 or ice pops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283136-B64F-459F-A8E9-EA83C3C9C620}"/>
              </a:ext>
            </a:extLst>
          </p:cNvPr>
          <p:cNvSpPr txBox="1"/>
          <p:nvPr/>
        </p:nvSpPr>
        <p:spPr>
          <a:xfrm>
            <a:off x="500345" y="1713020"/>
            <a:ext cx="58573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What is cryotherapy?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Cryotherapy is the process of maintaining ice-cold liquids (e.g. ice cubes, ice chips, ice water, popsicles,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freezies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or ice pops) in the mouth during infusion of mucositis-associated chemotherapy. It is effective at preventing mucositis.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be feasible, chemotherapy infusion must be 60 minutes or less.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53">
            <a:extLst>
              <a:ext uri="{FF2B5EF4-FFF2-40B4-BE49-F238E27FC236}">
                <a16:creationId xmlns:a16="http://schemas.microsoft.com/office/drawing/2014/main" id="{77DE187D-6712-412F-A64E-B28B910ED419}"/>
              </a:ext>
            </a:extLst>
          </p:cNvPr>
          <p:cNvSpPr/>
          <p:nvPr/>
        </p:nvSpPr>
        <p:spPr>
          <a:xfrm>
            <a:off x="659091" y="5239628"/>
            <a:ext cx="5539818" cy="232508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F5DAFA-BFA0-43A6-8C2C-FAF37071E541}"/>
              </a:ext>
            </a:extLst>
          </p:cNvPr>
          <p:cNvSpPr txBox="1"/>
          <p:nvPr/>
        </p:nvSpPr>
        <p:spPr>
          <a:xfrm>
            <a:off x="693716" y="5327433"/>
            <a:ext cx="54705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Short infusion (60 minutes or less) chemotherapies associated with mucositis: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Amsacrine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Bleomycin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Dactinomycin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Fluorouracil (5-FU)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Idarubicin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Melphalan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Mitoxantrone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*This is not an exhaustive list.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02188A-5B54-4A9F-A347-E4ABE96291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73" r="12680"/>
          <a:stretch/>
        </p:blipFill>
        <p:spPr>
          <a:xfrm>
            <a:off x="1783145" y="3315742"/>
            <a:ext cx="722425" cy="5842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34CA18-4BC4-4132-985F-41EF47F9AB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350721">
            <a:off x="4431947" y="3493247"/>
            <a:ext cx="845709" cy="29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2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49479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l="6195" r="5349" b="12525"/>
          <a:stretch/>
        </p:blipFill>
        <p:spPr>
          <a:xfrm>
            <a:off x="64037" y="27223"/>
            <a:ext cx="718590" cy="243468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381CA-6237-48FA-8C55-831E95033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EB0240-175C-431A-ABEA-A65CDC0F68EE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bddc168-7fa0-40c9-8d6f-30c1aa0e430c"/>
    <ds:schemaRef ds:uri="89114f3c-1103-44a3-90ff-b7b5a8b1db6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A8C45E-7009-4DB6-B79F-78281C285B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1171</TotalTime>
  <Words>345</Words>
  <Application>Microsoft Office PowerPoint</Application>
  <PresentationFormat>On-screen Show (4:3)</PresentationFormat>
  <Paragraphs>60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104</cp:revision>
  <dcterms:created xsi:type="dcterms:W3CDTF">2020-04-13T17:35:53Z</dcterms:created>
  <dcterms:modified xsi:type="dcterms:W3CDTF">2023-05-26T19:19:26Z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