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264" r:id="rId5"/>
    <p:sldId id="273" r:id="rId6"/>
    <p:sldId id="278" r:id="rId7"/>
    <p:sldId id="274" r:id="rId8"/>
    <p:sldId id="276" r:id="rId9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3D3D"/>
    <a:srgbClr val="848FBC"/>
    <a:srgbClr val="8473BC"/>
    <a:srgbClr val="617393"/>
    <a:srgbClr val="D4B6D4"/>
    <a:srgbClr val="D3D4DF"/>
    <a:srgbClr val="3B3B3B"/>
    <a:srgbClr val="9F2F80"/>
    <a:srgbClr val="D2D4E0"/>
    <a:srgbClr val="D0D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E9724F-940C-0755-75D8-32AADD266355}" v="16" dt="2023-05-10T13:49:54.7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6" autoAdjust="0"/>
    <p:restoredTop sz="91744" autoAdjust="0"/>
  </p:normalViewPr>
  <p:slideViewPr>
    <p:cSldViewPr snapToGrid="0">
      <p:cViewPr varScale="1">
        <p:scale>
          <a:sx n="79" d="100"/>
          <a:sy n="79" d="100"/>
        </p:scale>
        <p:origin x="7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117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CA" baseline="0" dirty="0"/>
          </a:p>
          <a:p>
            <a:pPr marL="171450" indent="-171450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7820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B6282-C101-489C-A9E6-EBCE521565E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8361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B6282-C101-489C-A9E6-EBCE521565E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0388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B6282-C101-489C-A9E6-EBCE521565E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6779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1.xml"/><Relationship Id="rId7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>
          <a:xfrm>
            <a:off x="2073781" y="6105799"/>
            <a:ext cx="0" cy="4383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639682" y="2356674"/>
            <a:ext cx="2868197" cy="3807183"/>
          </a:xfrm>
          <a:prstGeom prst="roundRect">
            <a:avLst>
              <a:gd name="adj" fmla="val 9513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310273" y="6082413"/>
            <a:ext cx="634130" cy="58380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44" idx="0"/>
          </p:cNvCxnSpPr>
          <p:nvPr/>
        </p:nvCxnSpPr>
        <p:spPr>
          <a:xfrm>
            <a:off x="2073780" y="2116775"/>
            <a:ext cx="1" cy="2398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297970" y="5518693"/>
            <a:ext cx="1" cy="10126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3863801" y="6552152"/>
            <a:ext cx="2869200" cy="2350800"/>
          </a:xfrm>
          <a:prstGeom prst="roundRect">
            <a:avLst>
              <a:gd name="adj" fmla="val 17017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733064" y="1094971"/>
            <a:ext cx="5927091" cy="1035335"/>
          </a:xfrm>
          <a:prstGeom prst="roundRect">
            <a:avLst>
              <a:gd name="adj" fmla="val 22295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3856138" y="2356674"/>
            <a:ext cx="2869200" cy="3808800"/>
          </a:xfrm>
          <a:prstGeom prst="roundRect">
            <a:avLst>
              <a:gd name="adj" fmla="val 9513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2767954" y="1144135"/>
            <a:ext cx="1857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49" name="Rounded Rectangle 48"/>
          <p:cNvSpPr/>
          <p:nvPr/>
        </p:nvSpPr>
        <p:spPr>
          <a:xfrm rot="16200000">
            <a:off x="-340658" y="1410287"/>
            <a:ext cx="1112441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Infection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64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43" name="Rounded Rectangle 42"/>
          <p:cNvSpPr/>
          <p:nvPr/>
        </p:nvSpPr>
        <p:spPr>
          <a:xfrm rot="16200000">
            <a:off x="-1688031" y="4096466"/>
            <a:ext cx="3807185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641309" y="2597552"/>
            <a:ext cx="2868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Assessment: Onset of FN</a:t>
            </a:r>
          </a:p>
        </p:txBody>
      </p:sp>
      <p:sp>
        <p:nvSpPr>
          <p:cNvPr id="5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10307" y="5433487"/>
            <a:ext cx="2721600" cy="486000"/>
          </a:xfrm>
          <a:prstGeom prst="roundRect">
            <a:avLst/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obtain chest radiograph in absence of respiratory signs or symptoms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10307" y="4855310"/>
            <a:ext cx="2721600" cy="4860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obtaining urinalysis and urine culture when a midstream specimen is readily available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10307" y="4277131"/>
            <a:ext cx="2721600" cy="4860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obtaining peripheral blood cultures in addition to central cultures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10307" y="3698952"/>
            <a:ext cx="2721600" cy="4860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blood cultures at onset of FN from all lumens of central venous catheters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929938" y="4855307"/>
            <a:ext cx="2721600" cy="4860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 not obtaining serum galactomannan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929938" y="5433487"/>
            <a:ext cx="2721600" cy="486000"/>
          </a:xfrm>
          <a:prstGeom prst="roundRect">
            <a:avLst/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obtain β-D-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glucan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blood fungal PCR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929938" y="3120773"/>
            <a:ext cx="2721600" cy="4860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CT of lungs 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929938" y="3698951"/>
            <a:ext cx="2721600" cy="4860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obtaining abdominal imaging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929938" y="4277129"/>
            <a:ext cx="2721600" cy="4860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 not routinely obtaining CT of sinuses unless there are local signs or symptoms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25921" y="1490238"/>
            <a:ext cx="5729240" cy="296939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Systemic Prophylaxis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ounded Rectangle 81"/>
          <p:cNvSpPr/>
          <p:nvPr/>
        </p:nvSpPr>
        <p:spPr>
          <a:xfrm rot="16200000">
            <a:off x="-979750" y="7575619"/>
            <a:ext cx="2390626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639682" y="6544107"/>
            <a:ext cx="2868198" cy="2349984"/>
          </a:xfrm>
          <a:prstGeom prst="roundRect">
            <a:avLst>
              <a:gd name="adj" fmla="val 17017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66336" y="6592792"/>
            <a:ext cx="3409541" cy="523220"/>
          </a:xfrm>
          <a:prstGeom prst="rect">
            <a:avLst/>
          </a:prstGeom>
          <a:noFill/>
          <a:ln w="6350">
            <a:noFill/>
          </a:ln>
        </p:spPr>
        <p:txBody>
          <a:bodyPr wrap="square" rtlCol="0" anchor="b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Treatment: </a:t>
            </a:r>
          </a:p>
          <a:p>
            <a:pPr algn="ctr" defTabSz="342900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Empiric Antimicrobial Therapy 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27606" y="7908696"/>
            <a:ext cx="2696400" cy="360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Modification and Cessation of Therapy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12745" y="7101172"/>
            <a:ext cx="2696400" cy="3600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institutional standards to risk stratify patients</a:t>
            </a:r>
          </a:p>
        </p:txBody>
      </p:sp>
      <p:sp>
        <p:nvSpPr>
          <p:cNvPr id="9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22705" y="8312459"/>
            <a:ext cx="2697589" cy="360000"/>
          </a:xfrm>
          <a:prstGeom prst="roundRect">
            <a:avLst>
              <a:gd name="adj" fmla="val 13338"/>
            </a:avLst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remove the central venous line routinely as part of initial empiric management of FN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22705" y="7504934"/>
            <a:ext cx="2697272" cy="3600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Initial Empiric Antimicrobial Therapy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10307" y="3120773"/>
            <a:ext cx="2721600" cy="4860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institutional definition of fever and neutropenia (FN)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3901667" y="2382109"/>
            <a:ext cx="27771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Assessment: Prolonged FN</a:t>
            </a:r>
          </a:p>
          <a:p>
            <a:pPr algn="ctr" defTabSz="192881">
              <a:defRPr/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(≥ 96 Hours Fever and Broad-spectrum Antibiotics)</a:t>
            </a:r>
            <a:endParaRPr lang="en-CA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935787" y="7461172"/>
            <a:ext cx="2696400" cy="3600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institutional standards to risk stratify patients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901667" y="6552152"/>
            <a:ext cx="2869200" cy="523220"/>
          </a:xfrm>
          <a:prstGeom prst="rect">
            <a:avLst/>
          </a:prstGeom>
          <a:noFill/>
          <a:ln w="6350">
            <a:noFill/>
          </a:ln>
        </p:spPr>
        <p:txBody>
          <a:bodyPr wrap="square" rtlCol="0" anchor="b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Treatment: </a:t>
            </a:r>
          </a:p>
          <a:p>
            <a:pPr algn="ctr" defTabSz="342900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Empiric Antifungal Therapy 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935787" y="7861346"/>
            <a:ext cx="2696400" cy="360000"/>
          </a:xfrm>
          <a:prstGeom prst="roundRect">
            <a:avLst>
              <a:gd name="adj" fmla="val 15868"/>
            </a:avLst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0" tIns="0" rIns="0" bIns="0"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Empiric Antifungal Therapy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B35012-BE0A-7933-8BF0-243E4772CBD7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24Jun2021</a:t>
            </a:r>
          </a:p>
        </p:txBody>
      </p:sp>
    </p:spTree>
    <p:extLst>
      <p:ext uri="{BB962C8B-B14F-4D97-AF65-F5344CB8AC3E}">
        <p14:creationId xmlns:p14="http://schemas.microsoft.com/office/powerpoint/2010/main" val="309207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726830" y="1302491"/>
            <a:ext cx="6025661" cy="519071"/>
          </a:xfrm>
          <a:prstGeom prst="roundRect">
            <a:avLst>
              <a:gd name="adj" fmla="val 26539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3779313" y="1937532"/>
            <a:ext cx="2971456" cy="6871608"/>
          </a:xfrm>
          <a:prstGeom prst="roundRect">
            <a:avLst>
              <a:gd name="adj" fmla="val 10403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Infection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64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25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726830" y="1937532"/>
            <a:ext cx="2970000" cy="6871608"/>
          </a:xfrm>
          <a:prstGeom prst="roundRect">
            <a:avLst>
              <a:gd name="adj" fmla="val 10403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79428" y="2093353"/>
            <a:ext cx="2606401" cy="327600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Antibacterial Prophylaxis</a:t>
            </a:r>
          </a:p>
        </p:txBody>
      </p:sp>
      <p:sp>
        <p:nvSpPr>
          <p:cNvPr id="2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971567" y="2091757"/>
            <a:ext cx="2606400" cy="329196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Antifungal Prophylaxis</a:t>
            </a:r>
          </a:p>
        </p:txBody>
      </p:sp>
      <p:sp>
        <p:nvSpPr>
          <p:cNvPr id="3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54704" y="3628058"/>
            <a:ext cx="428400" cy="1799763"/>
          </a:xfrm>
          <a:prstGeom prst="roundRect">
            <a:avLst/>
          </a:prstGeom>
          <a:solidFill>
            <a:srgbClr val="D3D4DF"/>
          </a:solidFill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tIns="0" rIns="0" bIns="0"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AML and ALL</a:t>
            </a:r>
          </a:p>
        </p:txBody>
      </p:sp>
      <p:sp>
        <p:nvSpPr>
          <p:cNvPr id="3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54022" y="5706172"/>
            <a:ext cx="428400" cy="1386431"/>
          </a:xfrm>
          <a:prstGeom prst="roundRect">
            <a:avLst/>
          </a:prstGeom>
          <a:solidFill>
            <a:srgbClr val="D3D4DF"/>
          </a:solidFill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tIns="0" rIns="0" bIns="0"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Lymphomas and Solid/CNS Tumors </a:t>
            </a:r>
          </a:p>
        </p:txBody>
      </p:sp>
      <p:sp>
        <p:nvSpPr>
          <p:cNvPr id="3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54704" y="7370953"/>
            <a:ext cx="428400" cy="896704"/>
          </a:xfrm>
          <a:prstGeom prst="roundRect">
            <a:avLst/>
          </a:prstGeom>
          <a:solidFill>
            <a:srgbClr val="D3D4DF"/>
          </a:solidFill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tIns="0" rIns="0" bIns="0"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HSCT</a:t>
            </a:r>
          </a:p>
        </p:txBody>
      </p:sp>
      <p:sp>
        <p:nvSpPr>
          <p:cNvPr id="3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88569" y="3659057"/>
            <a:ext cx="2606044" cy="9396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using levofloxacin for patients with AML and relapsed ALL receiving intensive chemotherapy during severe neutropenia (ANC &lt; 500/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if neutropenia is expected to be prolonged (≥7 days)</a:t>
            </a:r>
          </a:p>
        </p:txBody>
      </p:sp>
      <p:sp>
        <p:nvSpPr>
          <p:cNvPr id="4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77292" y="4666633"/>
            <a:ext cx="2606400" cy="773522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 prophylaxis not be used routinely during induction chemotherapy for newly diagnosed ALL</a:t>
            </a:r>
          </a:p>
        </p:txBody>
      </p:sp>
      <p:sp>
        <p:nvSpPr>
          <p:cNvPr id="4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88213" y="7384289"/>
            <a:ext cx="2606400" cy="896400"/>
          </a:xfrm>
          <a:prstGeom prst="roundRect">
            <a:avLst/>
          </a:prstGeom>
          <a:ln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 prophylaxis not be used routinely in patients undergoing autologous or </a:t>
            </a:r>
          </a:p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allogeneic HSCT</a:t>
            </a:r>
          </a:p>
        </p:txBody>
      </p:sp>
      <p:sp>
        <p:nvSpPr>
          <p:cNvPr id="4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971567" y="3658470"/>
            <a:ext cx="2606400" cy="940774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an echinocandin or mold-active azole in patients with AML receiving intensive chemotherapy during severe neutropenia if neutropenia is expected to be prolonged</a:t>
            </a:r>
          </a:p>
        </p:txBody>
      </p:sp>
      <p:sp>
        <p:nvSpPr>
          <p:cNvPr id="4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971567" y="4666633"/>
            <a:ext cx="2606400" cy="773522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using an echinocandin or mold-active azole in patients with newly diagnosed and relapsed ALL at high risk for invasive fungal disease during severe neutropenia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961485" y="7384289"/>
            <a:ext cx="2606400" cy="8964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an echinocandin or mold-active azole in patients undergoing allogeneic HSCT pre-engraftment during severe neutropenia and during systemic immune suppression for GVHD treatment</a:t>
            </a:r>
          </a:p>
        </p:txBody>
      </p:sp>
      <p:sp>
        <p:nvSpPr>
          <p:cNvPr id="5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972989" y="2693638"/>
            <a:ext cx="2604978" cy="415018"/>
          </a:xfrm>
          <a:prstGeom prst="roundRect">
            <a:avLst/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amphotericin routinely as antifungal prophylaxis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88213" y="5700506"/>
            <a:ext cx="2606400" cy="1386431"/>
          </a:xfrm>
          <a:prstGeom prst="roundRect">
            <a:avLst/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prophylaxis in patients whose therapy is not expected to result in severe neutropenia for at least 7 days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961486" y="5712840"/>
            <a:ext cx="2606400" cy="1386431"/>
          </a:xfrm>
          <a:prstGeom prst="roundRect">
            <a:avLst/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prophylaxis in patients at low risk for invasive fungal disease 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89874" y="1421622"/>
            <a:ext cx="5737672" cy="284400"/>
          </a:xfrm>
          <a:prstGeom prst="roundRect">
            <a:avLst>
              <a:gd name="adj" fmla="val 32891"/>
            </a:avLst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PJP prophylaxis, follow institutional standards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42435" y="919069"/>
            <a:ext cx="3096980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 anchor="b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Systemic Prophylaxis</a:t>
            </a:r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2F3628-FC1C-CA60-3E77-B44A61899F38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24Jun2021</a:t>
            </a:r>
          </a:p>
        </p:txBody>
      </p:sp>
    </p:spTree>
    <p:extLst>
      <p:ext uri="{BB962C8B-B14F-4D97-AF65-F5344CB8AC3E}">
        <p14:creationId xmlns:p14="http://schemas.microsoft.com/office/powerpoint/2010/main" val="336851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2842478" y="1486663"/>
            <a:ext cx="3870207" cy="4771897"/>
          </a:xfrm>
          <a:prstGeom prst="roundRect">
            <a:avLst>
              <a:gd name="adj" fmla="val 7463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2" name="Picture 11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75653" y="1486663"/>
            <a:ext cx="2665612" cy="4771897"/>
          </a:xfrm>
          <a:prstGeom prst="roundRect">
            <a:avLst>
              <a:gd name="adj" fmla="val 9924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84" name="Straight Arrow Connector 183"/>
          <p:cNvCxnSpPr/>
          <p:nvPr/>
        </p:nvCxnSpPr>
        <p:spPr>
          <a:xfrm flipH="1">
            <a:off x="4790580" y="4202484"/>
            <a:ext cx="1" cy="4824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6157299" y="4157194"/>
            <a:ext cx="0" cy="5277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/>
          <p:nvPr/>
        </p:nvCxnSpPr>
        <p:spPr>
          <a:xfrm>
            <a:off x="3421651" y="4156462"/>
            <a:ext cx="0" cy="5284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/>
          <p:nvPr/>
        </p:nvCxnSpPr>
        <p:spPr>
          <a:xfrm flipH="1">
            <a:off x="4790579" y="3144577"/>
            <a:ext cx="1" cy="7213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831179" y="2567906"/>
            <a:ext cx="1918800" cy="750034"/>
          </a:xfrm>
          <a:prstGeom prst="roundRect">
            <a:avLst>
              <a:gd name="adj" fmla="val 13338"/>
            </a:avLst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monotherapy with an antipseudomonal β-lactam, fourth generation cephalosporin, or a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carbapenem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Infection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257325" y="4688966"/>
            <a:ext cx="1052361" cy="1270800"/>
          </a:xfrm>
          <a:prstGeom prst="roundRect">
            <a:avLst>
              <a:gd name="adj" fmla="val 9637"/>
            </a:avLst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adding a second Gram negative agent or a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glycopeptide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dependent on specific patterns of resistance</a:t>
            </a:r>
          </a:p>
        </p:txBody>
      </p:sp>
      <p:sp>
        <p:nvSpPr>
          <p:cNvPr id="2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887879" y="4688966"/>
            <a:ext cx="1052361" cy="1270800"/>
          </a:xfrm>
          <a:prstGeom prst="roundRect">
            <a:avLst>
              <a:gd name="adj" fmla="val 9637"/>
            </a:avLst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a second Gram negative agent or a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glycopeptide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5626772" y="4688966"/>
            <a:ext cx="1052361" cy="1270800"/>
          </a:xfrm>
          <a:prstGeom prst="roundRect">
            <a:avLst>
              <a:gd name="adj" fmla="val 9637"/>
            </a:avLst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Add a second Gram negative agent and a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glycopeptide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622858" y="1978993"/>
            <a:ext cx="2307600" cy="471600"/>
          </a:xfrm>
          <a:prstGeom prst="roundRect">
            <a:avLst>
              <a:gd name="adj" fmla="val 27610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High-risk FN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700661" y="992473"/>
            <a:ext cx="3456677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 anchor="b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Initial Empiric Antimicrobial Therapy</a:t>
            </a:r>
          </a:p>
        </p:txBody>
      </p:sp>
      <p:sp>
        <p:nvSpPr>
          <p:cNvPr id="14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2099" y="2571691"/>
            <a:ext cx="1170000" cy="1181928"/>
          </a:xfrm>
          <a:prstGeom prst="roundRect">
            <a:avLst>
              <a:gd name="adj" fmla="val 13338"/>
            </a:avLst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using initial or step-down </a:t>
            </a:r>
          </a:p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outpatient management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471024" y="2571690"/>
            <a:ext cx="1170000" cy="1181928"/>
          </a:xfrm>
          <a:prstGeom prst="roundRect">
            <a:avLst>
              <a:gd name="adj" fmla="val 13338"/>
            </a:avLst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using initial or step-down oral </a:t>
            </a:r>
          </a:p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antibiotics 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220004" y="1984763"/>
            <a:ext cx="2421019" cy="469963"/>
          </a:xfrm>
          <a:prstGeom prst="roundRect">
            <a:avLst>
              <a:gd name="adj" fmla="val 27610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Low-risk FN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2890607" y="3871413"/>
            <a:ext cx="1052361" cy="452899"/>
          </a:xfrm>
          <a:prstGeom prst="roundRect">
            <a:avLst>
              <a:gd name="adj" fmla="val 27610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Stable, </a:t>
            </a:r>
          </a:p>
          <a:p>
            <a:pPr algn="ctr" defTabSz="342900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resistance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4258690" y="3871413"/>
            <a:ext cx="1052361" cy="452899"/>
          </a:xfrm>
          <a:prstGeom prst="roundRect">
            <a:avLst>
              <a:gd name="adj" fmla="val 27610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Stable, resistance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5626773" y="3871413"/>
            <a:ext cx="1052361" cy="452899"/>
          </a:xfrm>
          <a:prstGeom prst="roundRect">
            <a:avLst>
              <a:gd name="adj" fmla="val 27610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Unstable</a:t>
            </a:r>
          </a:p>
        </p:txBody>
      </p:sp>
      <p:cxnSp>
        <p:nvCxnSpPr>
          <p:cNvPr id="180" name="Elbow Connector 179"/>
          <p:cNvCxnSpPr/>
          <p:nvPr/>
        </p:nvCxnSpPr>
        <p:spPr>
          <a:xfrm>
            <a:off x="4790579" y="3550485"/>
            <a:ext cx="1360764" cy="320770"/>
          </a:xfrm>
          <a:prstGeom prst="bentConnector3">
            <a:avLst>
              <a:gd name="adj1" fmla="val 100118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lbow Connector 181"/>
          <p:cNvCxnSpPr>
            <a:endCxn id="166" idx="0"/>
          </p:cNvCxnSpPr>
          <p:nvPr/>
        </p:nvCxnSpPr>
        <p:spPr>
          <a:xfrm rot="10800000" flipV="1">
            <a:off x="3416788" y="3550485"/>
            <a:ext cx="1373790" cy="320928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17D288CD-B43D-BBD8-0611-6263110228C0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24Jun2021</a:t>
            </a:r>
          </a:p>
        </p:txBody>
      </p:sp>
    </p:spTree>
    <p:extLst>
      <p:ext uri="{BB962C8B-B14F-4D97-AF65-F5344CB8AC3E}">
        <p14:creationId xmlns:p14="http://schemas.microsoft.com/office/powerpoint/2010/main" val="259017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87626" y="4927798"/>
            <a:ext cx="6245761" cy="3444678"/>
          </a:xfrm>
          <a:prstGeom prst="roundRect">
            <a:avLst/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62998" y="1208597"/>
            <a:ext cx="6245761" cy="3539951"/>
          </a:xfrm>
          <a:prstGeom prst="roundRect">
            <a:avLst/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940520" y="6253786"/>
            <a:ext cx="1" cy="4327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906928" y="6286847"/>
            <a:ext cx="0" cy="41219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91335" y="5348598"/>
            <a:ext cx="1" cy="3282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390632" y="2577656"/>
            <a:ext cx="0" cy="46263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436850" y="2536199"/>
            <a:ext cx="0" cy="50636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304234" y="2510629"/>
            <a:ext cx="0" cy="5231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Infection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544806" y="3053614"/>
            <a:ext cx="1800000" cy="1224000"/>
          </a:xfrm>
          <a:prstGeom prst="roundRect">
            <a:avLst>
              <a:gd name="adj" fmla="val 13338"/>
            </a:avLst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started, discontinue combination therapy after 24 to 72 hours if there is no specific microbiological</a:t>
            </a:r>
          </a:p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indication to continue it and continue empiric monotherapy</a:t>
            </a:r>
          </a:p>
        </p:txBody>
      </p:sp>
      <p:sp>
        <p:nvSpPr>
          <p:cNvPr id="1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474520" y="3053614"/>
            <a:ext cx="1800000" cy="1224000"/>
          </a:xfrm>
          <a:prstGeom prst="roundRect">
            <a:avLst>
              <a:gd name="adj" fmla="val 13338"/>
            </a:avLst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modify initial empiric antibiotic regimen based solely on persistent fever</a:t>
            </a:r>
          </a:p>
        </p:txBody>
      </p:sp>
      <p:sp>
        <p:nvSpPr>
          <p:cNvPr id="1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404234" y="3053614"/>
            <a:ext cx="1800000" cy="1223111"/>
          </a:xfrm>
          <a:prstGeom prst="roundRect">
            <a:avLst>
              <a:gd name="adj" fmla="val 13338"/>
            </a:avLst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Escalate the initial empiric antibacterial regimen to cover resistant Gram negative, Gram positive and anaerobic bacteria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572942" y="6703405"/>
            <a:ext cx="2761200" cy="1274400"/>
          </a:xfrm>
          <a:prstGeom prst="roundRect">
            <a:avLst>
              <a:gd name="adj" fmla="val 13338"/>
            </a:avLst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Discontinue empiric antibacterial therapy in patients who have: 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blood cultures at 48 hours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 afebrile for at least 24 hours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of marrow recovery</a:t>
            </a:r>
          </a:p>
        </p:txBody>
      </p:sp>
      <p:sp>
        <p:nvSpPr>
          <p:cNvPr id="1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515891" y="6713501"/>
            <a:ext cx="2761200" cy="1274583"/>
          </a:xfrm>
          <a:prstGeom prst="roundRect">
            <a:avLst>
              <a:gd name="adj" fmla="val 13338"/>
            </a:avLst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discontinuing empiric antibacterial therapy at 72 hours in patients who have: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blood cultures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 afebrile for at least 24 hours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or no evidence of marrow recovery</a:t>
            </a:r>
          </a:p>
        </p:txBody>
      </p:sp>
      <p:sp>
        <p:nvSpPr>
          <p:cNvPr id="2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431232" y="1497660"/>
            <a:ext cx="1918800" cy="334653"/>
          </a:xfrm>
          <a:prstGeom prst="roundRect">
            <a:avLst>
              <a:gd name="adj" fmla="val 13338"/>
            </a:avLst>
          </a:prstGeom>
          <a:solidFill>
            <a:srgbClr val="848FBC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Modification of Therapy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807427" y="2233462"/>
            <a:ext cx="1332000" cy="452899"/>
          </a:xfrm>
          <a:prstGeom prst="roundRect">
            <a:avLst>
              <a:gd name="adj" fmla="val 27610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Responding to initial therapy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2724632" y="2252796"/>
            <a:ext cx="1332000" cy="452899"/>
          </a:xfrm>
          <a:prstGeom prst="roundRect">
            <a:avLst>
              <a:gd name="adj" fmla="val 27610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Persistent fever, clinically stable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641836" y="2249769"/>
            <a:ext cx="1332000" cy="452899"/>
          </a:xfrm>
          <a:prstGeom prst="roundRect">
            <a:avLst>
              <a:gd name="adj" fmla="val 27610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Persistent fever, clinically unstable</a:t>
            </a:r>
          </a:p>
        </p:txBody>
      </p:sp>
      <p:cxnSp>
        <p:nvCxnSpPr>
          <p:cNvPr id="35" name="Straight Arrow Connector 34"/>
          <p:cNvCxnSpPr>
            <a:stCxn id="28" idx="2"/>
          </p:cNvCxnSpPr>
          <p:nvPr/>
        </p:nvCxnSpPr>
        <p:spPr>
          <a:xfrm>
            <a:off x="3390632" y="1832313"/>
            <a:ext cx="0" cy="42048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>
            <a:off x="3353381" y="1997824"/>
            <a:ext cx="1954455" cy="246865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10800000" flipV="1">
            <a:off x="1473427" y="1997824"/>
            <a:ext cx="1879954" cy="230557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436688" y="5150802"/>
            <a:ext cx="1918800" cy="334653"/>
          </a:xfrm>
          <a:prstGeom prst="roundRect">
            <a:avLst>
              <a:gd name="adj" fmla="val 13338"/>
            </a:avLst>
          </a:prstGeom>
          <a:solidFill>
            <a:srgbClr val="848FBC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Cessation of Therapy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274520" y="5895292"/>
            <a:ext cx="1332000" cy="452899"/>
          </a:xfrm>
          <a:prstGeom prst="roundRect">
            <a:avLst>
              <a:gd name="adj" fmla="val 27610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High-risk FN 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240928" y="5901022"/>
            <a:ext cx="1332000" cy="452899"/>
          </a:xfrm>
          <a:prstGeom prst="roundRect">
            <a:avLst>
              <a:gd name="adj" fmla="val 27610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Low-risk FN</a:t>
            </a:r>
          </a:p>
        </p:txBody>
      </p:sp>
      <p:cxnSp>
        <p:nvCxnSpPr>
          <p:cNvPr id="46" name="Elbow Connector 45"/>
          <p:cNvCxnSpPr/>
          <p:nvPr/>
        </p:nvCxnSpPr>
        <p:spPr>
          <a:xfrm>
            <a:off x="3391335" y="5664704"/>
            <a:ext cx="1552899" cy="225332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10800000" flipV="1">
            <a:off x="1920638" y="5664704"/>
            <a:ext cx="1470699" cy="225332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96849" y="850823"/>
            <a:ext cx="3664302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 anchor="b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Modification and Cessation of Therapy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D20635-0B46-C874-1D3C-7AD9073A0F2C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24Jun2021</a:t>
            </a:r>
          </a:p>
        </p:txBody>
      </p:sp>
    </p:spTree>
    <p:extLst>
      <p:ext uri="{BB962C8B-B14F-4D97-AF65-F5344CB8AC3E}">
        <p14:creationId xmlns:p14="http://schemas.microsoft.com/office/powerpoint/2010/main" val="26156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Infection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597123" y="1280043"/>
            <a:ext cx="5663754" cy="5067759"/>
          </a:xfrm>
          <a:prstGeom prst="roundRect">
            <a:avLst>
              <a:gd name="adj" fmla="val 14276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429000" y="1739113"/>
            <a:ext cx="715" cy="3308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21598" y="876656"/>
            <a:ext cx="3025623" cy="308439"/>
          </a:xfrm>
          <a:prstGeom prst="rect">
            <a:avLst/>
          </a:prstGeom>
          <a:noFill/>
          <a:ln w="6350">
            <a:noFill/>
          </a:ln>
        </p:spPr>
        <p:txBody>
          <a:bodyPr wrap="square" rtlCol="0" anchor="b">
            <a:spAutoFit/>
          </a:bodyPr>
          <a:lstStyle/>
          <a:p>
            <a:pPr algn="ctr" defTabSz="342900">
              <a:defRPr/>
            </a:pPr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Empiric Antifungal Therapy</a:t>
            </a:r>
          </a:p>
        </p:txBody>
      </p:sp>
      <p:sp>
        <p:nvSpPr>
          <p:cNvPr id="4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808427" y="1451420"/>
            <a:ext cx="3138794" cy="441813"/>
          </a:xfrm>
          <a:prstGeom prst="roundRect">
            <a:avLst>
              <a:gd name="adj" fmla="val 25322"/>
            </a:avLst>
          </a:prstGeom>
          <a:solidFill>
            <a:srgbClr val="848FBC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Prolonged FN 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(≥ 96 hours) Unresponsive to Broad-spectrum Antibacterial Agents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094611" y="2366206"/>
            <a:ext cx="1958400" cy="2340000"/>
          </a:xfrm>
          <a:prstGeom prst="roundRect">
            <a:avLst>
              <a:gd name="adj" fmla="val 20854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342900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at high-risk of </a:t>
            </a:r>
          </a:p>
          <a:p>
            <a:pPr algn="ctr" defTabSz="342900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invasive fungal disease</a:t>
            </a:r>
          </a:p>
          <a:p>
            <a:pPr algn="ctr" defTabSz="342900">
              <a:defRPr/>
            </a:pP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AML 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high-risk ALL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relapsed acute leukemia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undergoing allogeneic HSCT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prolonged neutropenia</a:t>
            </a: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high-dose corticosteroids</a:t>
            </a:r>
          </a:p>
          <a:p>
            <a:pPr algn="ctr" defTabSz="342900">
              <a:defRPr/>
            </a:pPr>
            <a:endParaRPr lang="en-CA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42900">
              <a:defRPr/>
            </a:pPr>
            <a:endParaRPr lang="en-CA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Elbow Connector 46"/>
          <p:cNvCxnSpPr/>
          <p:nvPr/>
        </p:nvCxnSpPr>
        <p:spPr>
          <a:xfrm rot="10800000" flipV="1">
            <a:off x="2048328" y="2087916"/>
            <a:ext cx="1368000" cy="282538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785928" y="4710455"/>
            <a:ext cx="0" cy="61352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146213" y="5322603"/>
            <a:ext cx="1853487" cy="817200"/>
          </a:xfrm>
          <a:prstGeom prst="roundRect">
            <a:avLst>
              <a:gd name="adj" fmla="val 13338"/>
            </a:avLst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caspofungin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liposomal amphotericin B for empiric antifungal therapy</a:t>
            </a:r>
          </a:p>
        </p:txBody>
      </p:sp>
      <p:sp>
        <p:nvSpPr>
          <p:cNvPr id="4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858944" y="5322603"/>
            <a:ext cx="1853968" cy="818306"/>
          </a:xfrm>
          <a:prstGeom prst="roundRect">
            <a:avLst>
              <a:gd name="adj" fmla="val 13338"/>
            </a:avLst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withholding empiric antifungal therapy</a:t>
            </a:r>
          </a:p>
        </p:txBody>
      </p:sp>
      <p:cxnSp>
        <p:nvCxnSpPr>
          <p:cNvPr id="32" name="Straight Arrow Connector 31"/>
          <p:cNvCxnSpPr>
            <a:stCxn id="42" idx="2"/>
          </p:cNvCxnSpPr>
          <p:nvPr/>
        </p:nvCxnSpPr>
        <p:spPr>
          <a:xfrm flipH="1">
            <a:off x="2072957" y="4706206"/>
            <a:ext cx="854" cy="6163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>
            <a:off x="3416328" y="2088726"/>
            <a:ext cx="1369600" cy="282952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3754512" y="2366206"/>
            <a:ext cx="1958400" cy="2340000"/>
          </a:xfrm>
          <a:prstGeom prst="roundRect">
            <a:avLst>
              <a:gd name="adj" fmla="val 20854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342900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 at low-risk of </a:t>
            </a:r>
          </a:p>
          <a:p>
            <a:pPr algn="ctr" defTabSz="342900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invasive fungal disease</a:t>
            </a:r>
          </a:p>
          <a:p>
            <a:pPr algn="ctr" defTabSz="342900">
              <a:defRPr/>
            </a:pPr>
            <a:endParaRPr lang="en-CA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defTabSz="342900">
              <a:buFont typeface="Arial" panose="020B0604020202020204" pitchFamily="34" charset="0"/>
              <a:buChar char="•"/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patients who are not high risk should be considered at low-risk </a:t>
            </a:r>
          </a:p>
          <a:p>
            <a:pPr algn="ctr" defTabSz="342900">
              <a:defRPr/>
            </a:pPr>
            <a:endParaRPr lang="en-CA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42900">
              <a:defRPr/>
            </a:pPr>
            <a:endParaRPr lang="en-CA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AE522D-E8B8-A865-83A8-E1E30A397ACD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24Jun2021</a:t>
            </a:r>
          </a:p>
        </p:txBody>
      </p:sp>
    </p:spTree>
    <p:extLst>
      <p:ext uri="{BB962C8B-B14F-4D97-AF65-F5344CB8AC3E}">
        <p14:creationId xmlns:p14="http://schemas.microsoft.com/office/powerpoint/2010/main" val="256912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5A40C4-44ED-4A90-BC6C-0C21F24CC6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AE4BF5-987E-45DE-ABE6-330ECB0E5989}">
  <ds:schemaRefs>
    <ds:schemaRef ds:uri="http://schemas.microsoft.com/office/2006/metadata/properties"/>
    <ds:schemaRef ds:uri="http://schemas.microsoft.com/office/infopath/2007/PartnerControls"/>
    <ds:schemaRef ds:uri="89114f3c-1103-44a3-90ff-b7b5a8b1db66"/>
    <ds:schemaRef ds:uri="ebddc168-7fa0-40c9-8d6f-30c1aa0e430c"/>
  </ds:schemaRefs>
</ds:datastoreItem>
</file>

<file path=customXml/itemProps3.xml><?xml version="1.0" encoding="utf-8"?>
<ds:datastoreItem xmlns:ds="http://schemas.openxmlformats.org/officeDocument/2006/customXml" ds:itemID="{D1C176DB-66A6-4E51-A0CA-A60E16193F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3990</TotalTime>
  <Words>699</Words>
  <Application>Microsoft Office PowerPoint</Application>
  <PresentationFormat>On-screen Show (4:3)</PresentationFormat>
  <Paragraphs>112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265</cp:revision>
  <dcterms:created xsi:type="dcterms:W3CDTF">2020-04-13T17:35:53Z</dcterms:created>
  <dcterms:modified xsi:type="dcterms:W3CDTF">2023-05-24T16:36:04Z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