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64" r:id="rId5"/>
    <p:sldId id="259" r:id="rId6"/>
    <p:sldId id="265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6176"/>
    <a:srgbClr val="617393"/>
    <a:srgbClr val="3D3D3D"/>
    <a:srgbClr val="9F2F80"/>
    <a:srgbClr val="D3D4DF"/>
    <a:srgbClr val="D4B6D4"/>
    <a:srgbClr val="D2D4E0"/>
    <a:srgbClr val="D0D3E2"/>
    <a:srgbClr val="D1D6E1"/>
    <a:srgbClr val="D0D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3D6D49-71E7-8A04-6E1D-567AC0445216}" v="3" dt="2023-05-10T13:41:41.6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6" autoAdjust="0"/>
    <p:restoredTop sz="96395" autoAdjust="0"/>
  </p:normalViewPr>
  <p:slideViewPr>
    <p:cSldViewPr snapToGrid="0">
      <p:cViewPr varScale="1">
        <p:scale>
          <a:sx n="83" d="100"/>
          <a:sy n="83" d="100"/>
        </p:scale>
        <p:origin x="31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11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hyperlink" Target="https://www.sungresearch.com/s/Anxiety-Care-Pathway-Template-06Jul2021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Arrow Connector 57"/>
          <p:cNvCxnSpPr/>
          <p:nvPr/>
        </p:nvCxnSpPr>
        <p:spPr>
          <a:xfrm>
            <a:off x="3545665" y="3857590"/>
            <a:ext cx="0" cy="9169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466836" y="3857589"/>
            <a:ext cx="0" cy="9169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575168" y="3844156"/>
            <a:ext cx="0" cy="9169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5" idx="2"/>
            <a:endCxn id="48" idx="0"/>
          </p:cNvCxnSpPr>
          <p:nvPr/>
        </p:nvCxnSpPr>
        <p:spPr>
          <a:xfrm>
            <a:off x="3555641" y="2032920"/>
            <a:ext cx="3705" cy="1992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849933" y="887873"/>
            <a:ext cx="3411415" cy="1145047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2631312" y="937500"/>
            <a:ext cx="1848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47027" y="4763368"/>
            <a:ext cx="6017225" cy="4209182"/>
          </a:xfrm>
          <a:prstGeom prst="roundRect">
            <a:avLst>
              <a:gd name="adj" fmla="val 9278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10855" y="4764888"/>
            <a:ext cx="3096980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and Resources 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620622" y="7484658"/>
            <a:ext cx="5779946" cy="32760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Optimize </a:t>
            </a:r>
            <a:r>
              <a:rPr lang="en-CA" sz="1000" dirty="0">
                <a:solidFill>
                  <a:srgbClr val="49617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sleep hygiene</a:t>
            </a:r>
            <a:endParaRPr lang="en-CA" sz="1000" dirty="0">
              <a:solidFill>
                <a:srgbClr val="4961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620622" y="8405825"/>
            <a:ext cx="3225600" cy="317264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Optimize nutrition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75168" y="2910907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542062" y="2906781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462745" y="2904973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 rot="16200000">
            <a:off x="-354504" y="1305369"/>
            <a:ext cx="1187898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50" name="Rounded Rectangle 49"/>
          <p:cNvSpPr/>
          <p:nvPr/>
        </p:nvSpPr>
        <p:spPr>
          <a:xfrm rot="16200000">
            <a:off x="-918490" y="3234004"/>
            <a:ext cx="2315867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51" name="Rounded Rectangle 50"/>
          <p:cNvSpPr/>
          <p:nvPr/>
        </p:nvSpPr>
        <p:spPr>
          <a:xfrm rot="16200000">
            <a:off x="-1866298" y="6703009"/>
            <a:ext cx="4211485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5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71708" y="1248602"/>
            <a:ext cx="3208874" cy="327076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Promote routine physical activity 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840849" y="2232123"/>
            <a:ext cx="5436993" cy="1071007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89248" y="2902929"/>
            <a:ext cx="5313706" cy="31320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routinely using </a:t>
            </a:r>
            <a:r>
              <a:rPr lang="en-US" sz="1000" dirty="0">
                <a:solidFill>
                  <a:srgbClr val="496176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SSPedi</a:t>
            </a:r>
            <a:endParaRPr lang="en-CA" sz="1000" u="sng" dirty="0">
              <a:solidFill>
                <a:srgbClr val="4961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854419" y="2199889"/>
            <a:ext cx="5443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Depression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64">
            <a:hlinkClick r:id="rId5" action="ppaction://hlinksldjump"/>
          </p:cNvPr>
          <p:cNvPicPr>
            <a:picLocks noChangeAspect="1"/>
          </p:cNvPicPr>
          <p:nvPr/>
        </p:nvPicPr>
        <p:blipFill rotWithShape="1">
          <a:blip r:embed="rId6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7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240703" y="2495085"/>
            <a:ext cx="1962251" cy="313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Follow institutional standards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94351" y="2471270"/>
            <a:ext cx="2990096" cy="365209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for self-harm and suicidal ideation </a:t>
            </a:r>
          </a:p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present, consult urgently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620622" y="7964180"/>
            <a:ext cx="3225600" cy="327076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Increase physical activity 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124325" y="7898498"/>
            <a:ext cx="2276243" cy="45554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physiotherapy, occupational therapy or 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child life services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>
            <a:stCxn id="57" idx="3"/>
            <a:endCxn id="77" idx="1"/>
          </p:cNvCxnSpPr>
          <p:nvPr/>
        </p:nvCxnSpPr>
        <p:spPr>
          <a:xfrm flipV="1">
            <a:off x="3884447" y="2651685"/>
            <a:ext cx="356256" cy="219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6" idx="3"/>
            <a:endCxn id="37" idx="1"/>
          </p:cNvCxnSpPr>
          <p:nvPr/>
        </p:nvCxnSpPr>
        <p:spPr>
          <a:xfrm flipV="1">
            <a:off x="3846222" y="8126271"/>
            <a:ext cx="278103" cy="1447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124325" y="8407828"/>
            <a:ext cx="2276243" cy="313200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Consult clinical nutrition services</a:t>
            </a:r>
          </a:p>
        </p:txBody>
      </p:sp>
      <p:cxnSp>
        <p:nvCxnSpPr>
          <p:cNvPr id="71" name="Straight Arrow Connector 70"/>
          <p:cNvCxnSpPr>
            <a:stCxn id="94" idx="3"/>
            <a:endCxn id="70" idx="1"/>
          </p:cNvCxnSpPr>
          <p:nvPr/>
        </p:nvCxnSpPr>
        <p:spPr>
          <a:xfrm flipV="1">
            <a:off x="3846222" y="8564428"/>
            <a:ext cx="278103" cy="29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71708" y="1613888"/>
            <a:ext cx="3208874" cy="327076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Inform families about support groups and </a:t>
            </a:r>
          </a:p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encourage participation</a:t>
            </a:r>
          </a:p>
        </p:txBody>
      </p:sp>
      <p:sp>
        <p:nvSpPr>
          <p:cNvPr id="5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34390" y="4253100"/>
            <a:ext cx="5436000" cy="3114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resources based on severity of bother and according to the preferences and capabilities of the patient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620622" y="7058952"/>
            <a:ext cx="5779946" cy="32760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</a:t>
            </a:r>
            <a:r>
              <a:rPr lang="en-CA" sz="1000" dirty="0">
                <a:solidFill>
                  <a:srgbClr val="496176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anxiety</a:t>
            </a:r>
            <a:r>
              <a:rPr lang="en-CA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present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772409" y="3474769"/>
            <a:ext cx="1544400" cy="637200"/>
          </a:xfrm>
          <a:prstGeom prst="roundRect">
            <a:avLst/>
          </a:prstGeom>
          <a:solidFill>
            <a:srgbClr val="F0A02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787788" y="3532794"/>
            <a:ext cx="151364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35301" y="3475084"/>
            <a:ext cx="1544193" cy="636885"/>
            <a:chOff x="835301" y="3475084"/>
            <a:chExt cx="1544193" cy="636885"/>
          </a:xfrm>
        </p:grpSpPr>
        <p:sp>
          <p:nvSpPr>
            <p:cNvPr id="66" name="Rounded Rectangle 65"/>
            <p:cNvSpPr/>
            <p:nvPr/>
          </p:nvSpPr>
          <p:spPr>
            <a:xfrm>
              <a:off x="835301" y="3475084"/>
              <a:ext cx="1544193" cy="636885"/>
            </a:xfrm>
            <a:prstGeom prst="roundRect">
              <a:avLst/>
            </a:prstGeom>
            <a:solidFill>
              <a:srgbClr val="F8D01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>
                <a:defRPr/>
              </a:pPr>
              <a:endParaRPr lang="en-CA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43771" y="3553811"/>
              <a:ext cx="1527253" cy="500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92881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Mild Bother </a:t>
              </a:r>
            </a:p>
            <a:p>
              <a:pPr algn="ctr" defTabSz="192881">
                <a:defRPr/>
              </a:pP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(SSPedi score = </a:t>
              </a:r>
              <a:b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little)</a:t>
              </a:r>
              <a:endParaRPr lang="en-CA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>
          <a:xfrm>
            <a:off x="4733442" y="3473280"/>
            <a:ext cx="1544400" cy="637200"/>
          </a:xfrm>
          <a:prstGeom prst="roundRect">
            <a:avLst/>
          </a:prstGeom>
          <a:solidFill>
            <a:srgbClr val="E0203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740170" y="3531655"/>
            <a:ext cx="1530945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lot or extremely)</a:t>
            </a: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620622" y="5118340"/>
            <a:ext cx="3225600" cy="31320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mental health specialist early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124325" y="5077076"/>
            <a:ext cx="2276243" cy="39928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psychiatry, psychology or social work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Straight Arrow Connector 75"/>
          <p:cNvCxnSpPr>
            <a:stCxn id="68" idx="3"/>
            <a:endCxn id="69" idx="1"/>
          </p:cNvCxnSpPr>
          <p:nvPr/>
        </p:nvCxnSpPr>
        <p:spPr>
          <a:xfrm>
            <a:off x="3846222" y="5274940"/>
            <a:ext cx="278103" cy="178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620622" y="6397406"/>
            <a:ext cx="3225600" cy="32760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Offer patients the opportunity to express their feelings regarding their cancer diagnosis 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124325" y="6106247"/>
            <a:ext cx="2276243" cy="91221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psychiatry, psychology, social work, art therapy, chaplaincy, child life services, music therapy or recreational therapy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Encourage peer support groups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Straight Arrow Connector 79"/>
          <p:cNvCxnSpPr>
            <a:stCxn id="78" idx="3"/>
            <a:endCxn id="79" idx="1"/>
          </p:cNvCxnSpPr>
          <p:nvPr/>
        </p:nvCxnSpPr>
        <p:spPr>
          <a:xfrm>
            <a:off x="3846222" y="6561206"/>
            <a:ext cx="278103" cy="1147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620622" y="5582077"/>
            <a:ext cx="3225600" cy="456466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When an antidepressant is initiated, monitor for self-harm, suicidal ideation or hostility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present, consult urgently 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124325" y="5653710"/>
            <a:ext cx="2276243" cy="313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Follow institutional standards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>
          <a:xfrm>
            <a:off x="3846222" y="5810310"/>
            <a:ext cx="278103" cy="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07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796314"/>
            <a:ext cx="6124575" cy="7981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571" y="880062"/>
            <a:ext cx="721251" cy="4270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19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"/>
          <a:stretch/>
        </p:blipFill>
        <p:spPr>
          <a:xfrm>
            <a:off x="354330" y="937261"/>
            <a:ext cx="6332220" cy="8083373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Depression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5527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0890DC-C629-404E-AE19-64EDFC8885BD}">
  <ds:schemaRefs>
    <ds:schemaRef ds:uri="http://schemas.microsoft.com/office/2006/metadata/properties"/>
    <ds:schemaRef ds:uri="http://schemas.microsoft.com/office/infopath/2007/PartnerControls"/>
    <ds:schemaRef ds:uri="89114f3c-1103-44a3-90ff-b7b5a8b1db66"/>
    <ds:schemaRef ds:uri="ebddc168-7fa0-40c9-8d6f-30c1aa0e430c"/>
  </ds:schemaRefs>
</ds:datastoreItem>
</file>

<file path=customXml/itemProps2.xml><?xml version="1.0" encoding="utf-8"?>
<ds:datastoreItem xmlns:ds="http://schemas.openxmlformats.org/officeDocument/2006/customXml" ds:itemID="{03F8D7AC-F231-4AAE-8182-92E6914D46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4AE516-CD67-4E41-B59B-FA793C7168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1002</TotalTime>
  <Words>207</Words>
  <Application>Microsoft Office PowerPoint</Application>
  <PresentationFormat>On-screen Show (4:3)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90</cp:revision>
  <dcterms:created xsi:type="dcterms:W3CDTF">2020-04-13T17:35:53Z</dcterms:created>
  <dcterms:modified xsi:type="dcterms:W3CDTF">2023-05-26T19:22:51Z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