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4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5DF"/>
    <a:srgbClr val="3D3D3D"/>
    <a:srgbClr val="848FBC"/>
    <a:srgbClr val="8473BC"/>
    <a:srgbClr val="617393"/>
    <a:srgbClr val="D4B6D4"/>
    <a:srgbClr val="D3D4DF"/>
    <a:srgbClr val="3B3B3B"/>
    <a:srgbClr val="9F2F80"/>
    <a:srgbClr val="D2D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C0330-62F4-DBBD-1E2A-06ADC04D5596}" v="5" dt="2023-05-10T13:49:03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3" autoAdjust="0"/>
    <p:restoredTop sz="95597" autoAdjust="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Arrow Connector 52"/>
          <p:cNvCxnSpPr/>
          <p:nvPr/>
        </p:nvCxnSpPr>
        <p:spPr>
          <a:xfrm>
            <a:off x="3913670" y="4718317"/>
            <a:ext cx="0" cy="674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867458" y="3386171"/>
            <a:ext cx="0" cy="674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913670" y="6342476"/>
            <a:ext cx="0" cy="674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452553" y="935220"/>
            <a:ext cx="4922233" cy="4106097"/>
          </a:xfrm>
          <a:prstGeom prst="roundRect">
            <a:avLst>
              <a:gd name="adj" fmla="val 13717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3003288" y="968375"/>
            <a:ext cx="1857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1797040" y="2795227"/>
            <a:ext cx="4030637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Cisplatin Ototoxicity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 rot="16200000">
            <a:off x="-520100" y="5935869"/>
            <a:ext cx="147675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44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1226123" y="5386895"/>
            <a:ext cx="5420428" cy="1162656"/>
          </a:xfrm>
          <a:prstGeom prst="roundRect">
            <a:avLst>
              <a:gd name="adj" fmla="val 21969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245104" y="5399610"/>
            <a:ext cx="5382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7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74823" y="3896958"/>
            <a:ext cx="4714240" cy="423991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amifostine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sodium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diethyldithiocarbamate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intratympanic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middle ear therapy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 rot="16200000">
            <a:off x="-531422" y="7810892"/>
            <a:ext cx="149940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234211" y="7015182"/>
            <a:ext cx="5428111" cy="1828567"/>
          </a:xfrm>
          <a:prstGeom prst="roundRect">
            <a:avLst>
              <a:gd name="adj" fmla="val 22881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482008" y="7027897"/>
            <a:ext cx="2863323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74823" y="4376523"/>
            <a:ext cx="4714240" cy="323860"/>
          </a:xfrm>
          <a:prstGeom prst="roundRect">
            <a:avLst>
              <a:gd name="adj" fmla="val 13338"/>
            </a:avLst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alter cisplatin infusion duration, as a means in itself, to reduce ototoxicity  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74825" y="3203214"/>
            <a:ext cx="1281600" cy="593954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sodium thiosulfate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969473" y="3203214"/>
            <a:ext cx="1279862" cy="59395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sodium thiosulfate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731536" y="3209561"/>
            <a:ext cx="1281600" cy="593955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sodium thiosulfate not be used routinely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139770" y="1892321"/>
            <a:ext cx="1499593" cy="360000"/>
          </a:xfrm>
          <a:prstGeom prst="roundRect">
            <a:avLst/>
          </a:prstGeom>
          <a:solidFill>
            <a:srgbClr val="D3D5DF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Non-Metastatic Cancers</a:t>
            </a:r>
          </a:p>
        </p:txBody>
      </p:sp>
      <p:sp>
        <p:nvSpPr>
          <p:cNvPr id="2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621736" y="1897028"/>
            <a:ext cx="1501200" cy="360000"/>
          </a:xfrm>
          <a:prstGeom prst="roundRect">
            <a:avLst/>
          </a:prstGeom>
          <a:solidFill>
            <a:srgbClr val="D3D5DF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Metastatic Cancers</a:t>
            </a:r>
          </a:p>
        </p:txBody>
      </p:sp>
      <p:sp>
        <p:nvSpPr>
          <p:cNvPr id="2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969473" y="2594314"/>
            <a:ext cx="1279862" cy="367261"/>
          </a:xfrm>
          <a:prstGeom prst="roundRect">
            <a:avLst/>
          </a:prstGeom>
          <a:solidFill>
            <a:srgbClr val="D3D5DF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CA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Hepatoblastoma</a:t>
            </a:r>
            <a:endParaRPr lang="en-CA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889566" y="2254861"/>
            <a:ext cx="2" cy="1721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27" idx="0"/>
          </p:cNvCxnSpPr>
          <p:nvPr/>
        </p:nvCxnSpPr>
        <p:spPr>
          <a:xfrm>
            <a:off x="2889566" y="2428491"/>
            <a:ext cx="719838" cy="16582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26" idx="0"/>
          </p:cNvCxnSpPr>
          <p:nvPr/>
        </p:nvCxnSpPr>
        <p:spPr>
          <a:xfrm rot="10800000" flipV="1">
            <a:off x="2215624" y="2427019"/>
            <a:ext cx="679821" cy="177066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5" idx="2"/>
            <a:endCxn id="52" idx="0"/>
          </p:cNvCxnSpPr>
          <p:nvPr/>
        </p:nvCxnSpPr>
        <p:spPr>
          <a:xfrm>
            <a:off x="5372336" y="2257028"/>
            <a:ext cx="0" cy="9525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00505" y="2962418"/>
            <a:ext cx="0" cy="2416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38031" y="2961575"/>
            <a:ext cx="0" cy="2416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90925" y="5928738"/>
            <a:ext cx="4995599" cy="32329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hearing assessments prior to cisplatin and periodically according to the protocol or institutional standards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790733" y="7460519"/>
            <a:ext cx="2588400" cy="326737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audiology or otolaryngology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790733" y="7911000"/>
            <a:ext cx="2588400" cy="324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educational accommodation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249485" y="1319947"/>
            <a:ext cx="1501200" cy="360000"/>
          </a:xfrm>
          <a:prstGeom prst="roundRect">
            <a:avLst/>
          </a:prstGeom>
          <a:solidFill>
            <a:srgbClr val="D3D5DF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Metastatic Status</a:t>
            </a:r>
          </a:p>
        </p:txBody>
      </p:sp>
      <p:cxnSp>
        <p:nvCxnSpPr>
          <p:cNvPr id="3" name="Elbow Connector 2"/>
          <p:cNvCxnSpPr/>
          <p:nvPr/>
        </p:nvCxnSpPr>
        <p:spPr>
          <a:xfrm>
            <a:off x="4000085" y="1778773"/>
            <a:ext cx="1372251" cy="123019"/>
          </a:xfrm>
          <a:prstGeom prst="bentConnector3">
            <a:avLst>
              <a:gd name="adj1" fmla="val 10032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26918" y="7681252"/>
            <a:ext cx="1338801" cy="797367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Clinically significant hearing loss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Elbow Connector 32"/>
          <p:cNvCxnSpPr>
            <a:endCxn id="50" idx="1"/>
          </p:cNvCxnSpPr>
          <p:nvPr/>
        </p:nvCxnSpPr>
        <p:spPr>
          <a:xfrm rot="5400000" flipH="1" flipV="1">
            <a:off x="3342661" y="7624928"/>
            <a:ext cx="449112" cy="447032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69" idx="1"/>
          </p:cNvCxnSpPr>
          <p:nvPr/>
        </p:nvCxnSpPr>
        <p:spPr>
          <a:xfrm>
            <a:off x="3343701" y="8073000"/>
            <a:ext cx="447032" cy="433659"/>
          </a:xfrm>
          <a:prstGeom prst="bentConnector3">
            <a:avLst>
              <a:gd name="adj1" fmla="val 283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790733" y="8334531"/>
            <a:ext cx="2589938" cy="344255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protocol for direction regarding possible cisplatin dose modification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stCxn id="57" idx="3"/>
            <a:endCxn id="54" idx="1"/>
          </p:cNvCxnSpPr>
          <p:nvPr/>
        </p:nvCxnSpPr>
        <p:spPr>
          <a:xfrm flipV="1">
            <a:off x="2865719" y="8073000"/>
            <a:ext cx="925014" cy="69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74823" y="2604085"/>
            <a:ext cx="1281600" cy="367200"/>
          </a:xfrm>
          <a:prstGeom prst="roundRect">
            <a:avLst/>
          </a:prstGeom>
          <a:solidFill>
            <a:srgbClr val="D3D5DF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Hepatoblastoma</a:t>
            </a:r>
            <a:endParaRPr lang="en-CA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/>
          <p:cNvCxnSpPr>
            <a:stCxn id="41" idx="2"/>
          </p:cNvCxnSpPr>
          <p:nvPr/>
        </p:nvCxnSpPr>
        <p:spPr>
          <a:xfrm>
            <a:off x="4000085" y="1679947"/>
            <a:ext cx="0" cy="988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endCxn id="24" idx="0"/>
          </p:cNvCxnSpPr>
          <p:nvPr/>
        </p:nvCxnSpPr>
        <p:spPr>
          <a:xfrm rot="10800000" flipV="1">
            <a:off x="2889567" y="1778773"/>
            <a:ext cx="1110518" cy="113548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1B35012-BE0A-7933-8BF0-243E4772CBD7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19Nov2020</a:t>
            </a: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9B10EADC-AB3C-498C-8493-3F1AD7D98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2B06E7-A004-4CE5-882D-50A3F4A97E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0CF6BB-1FA3-4E19-9746-E5F141DFE56C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3603</TotalTime>
  <Words>102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224</cp:revision>
  <dcterms:created xsi:type="dcterms:W3CDTF">2020-04-13T17:35:53Z</dcterms:created>
  <dcterms:modified xsi:type="dcterms:W3CDTF">2023-05-24T16:35:36Z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