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B6D4"/>
    <a:srgbClr val="3D3D3D"/>
    <a:srgbClr val="9F2F80"/>
    <a:srgbClr val="D3D4DF"/>
    <a:srgbClr val="617393"/>
    <a:srgbClr val="D2D4E0"/>
    <a:srgbClr val="D0D3E2"/>
    <a:srgbClr val="D1D6E1"/>
    <a:srgbClr val="D0D6E2"/>
    <a:srgbClr val="E5A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89815-7C0E-38D6-C7A0-48401FC15ECA}" v="2" dt="2023-05-10T13:42:18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/>
          <p:cNvCxnSpPr/>
          <p:nvPr/>
        </p:nvCxnSpPr>
        <p:spPr>
          <a:xfrm flipH="1">
            <a:off x="3591477" y="3623425"/>
            <a:ext cx="1" cy="1282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5496385" y="3629287"/>
            <a:ext cx="1" cy="1282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539367" y="3629287"/>
            <a:ext cx="0" cy="12826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555641" y="1787814"/>
            <a:ext cx="3705" cy="4443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849933" y="887874"/>
            <a:ext cx="3411415" cy="89994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631312" y="937500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94775" y="4911957"/>
            <a:ext cx="6057485" cy="2551832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15858" y="5013427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93692" y="3429323"/>
            <a:ext cx="1544400" cy="637200"/>
            <a:chOff x="2805565" y="3429323"/>
            <a:chExt cx="1544400" cy="637200"/>
          </a:xfrm>
        </p:grpSpPr>
        <p:sp>
          <p:nvSpPr>
            <p:cNvPr id="103" name="Rounded Rectangle 102"/>
            <p:cNvSpPr/>
            <p:nvPr/>
          </p:nvSpPr>
          <p:spPr>
            <a:xfrm>
              <a:off x="2805565" y="3429323"/>
              <a:ext cx="1544400" cy="637200"/>
            </a:xfrm>
            <a:prstGeom prst="roundRect">
              <a:avLst/>
            </a:prstGeom>
            <a:solidFill>
              <a:srgbClr val="F0A0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19323" y="3499218"/>
              <a:ext cx="151364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Moderate Bother </a:t>
              </a:r>
            </a:p>
            <a:p>
              <a:pPr algn="ctr" defTabSz="192881">
                <a:defRPr/>
              </a:pP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r>
                <a:rPr lang="en-US" sz="1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CA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59972" y="3429323"/>
            <a:ext cx="1544193" cy="637200"/>
            <a:chOff x="859972" y="3429323"/>
            <a:chExt cx="1544193" cy="637200"/>
          </a:xfrm>
        </p:grpSpPr>
        <p:sp>
          <p:nvSpPr>
            <p:cNvPr id="78" name="Rounded Rectangle 77"/>
            <p:cNvSpPr/>
            <p:nvPr/>
          </p:nvSpPr>
          <p:spPr>
            <a:xfrm>
              <a:off x="859972" y="3429323"/>
              <a:ext cx="1544193" cy="637200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63579" y="3508177"/>
              <a:ext cx="1527253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737524" y="5490146"/>
            <a:ext cx="2362338" cy="327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>
                <a:latin typeface="Arial" panose="020B0604020202020204" pitchFamily="34" charset="0"/>
                <a:cs typeface="Arial" panose="020B0604020202020204" pitchFamily="34" charset="0"/>
              </a:rPr>
              <a:t>Encourage high calorie, nutrient-dense foods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727620" y="3429323"/>
            <a:ext cx="1544400" cy="637200"/>
            <a:chOff x="4727620" y="3429323"/>
            <a:chExt cx="1544400" cy="637200"/>
          </a:xfrm>
        </p:grpSpPr>
        <p:sp>
          <p:nvSpPr>
            <p:cNvPr id="115" name="Rounded Rectangle 114"/>
            <p:cNvSpPr/>
            <p:nvPr/>
          </p:nvSpPr>
          <p:spPr>
            <a:xfrm>
              <a:off x="4727620" y="3429323"/>
              <a:ext cx="1544400" cy="637200"/>
            </a:xfrm>
            <a:prstGeom prst="roundRect">
              <a:avLst/>
            </a:prstGeom>
            <a:solidFill>
              <a:srgbClr val="E020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741075" y="3486692"/>
              <a:ext cx="1530945" cy="492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Bother </a:t>
              </a:r>
            </a:p>
            <a:p>
              <a:pPr algn="ctr" defTabSz="192881">
                <a:defRPr/>
              </a:pP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lot or extremely)</a:t>
              </a:r>
              <a:endParaRPr lang="en-CA" sz="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539367" y="286296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576145" y="2855124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497562" y="2859719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402850" y="1319889"/>
            <a:ext cx="128458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1052360" y="3358278"/>
            <a:ext cx="257990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1038014" y="6024074"/>
            <a:ext cx="2551833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71708" y="1248602"/>
            <a:ext cx="3208874" cy="327076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No standard approaches to prevention</a:t>
            </a:r>
            <a:endParaRPr lang="en-CA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840849" y="2232124"/>
            <a:ext cx="5436993" cy="98380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00640" y="2866418"/>
            <a:ext cx="5295600" cy="2772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SSPedi</a:t>
            </a:r>
            <a:endParaRPr lang="en-CA" sz="1000" u="sng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840848" y="2215783"/>
            <a:ext cx="5431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Appetite Alteration Care Pathway</a:t>
            </a:r>
            <a:endParaRPr lang="en-CA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00640" y="2528143"/>
            <a:ext cx="5295600" cy="2772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nutritional status including growth parameters</a:t>
            </a: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41842" y="4260776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737523" y="5949966"/>
            <a:ext cx="4826728" cy="3276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pharmacological agents not be routinely used</a:t>
            </a: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737524" y="6692954"/>
            <a:ext cx="2362338" cy="3276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balanced diet</a:t>
            </a:r>
          </a:p>
        </p:txBody>
      </p:sp>
      <p:sp>
        <p:nvSpPr>
          <p:cNvPr id="6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34373" y="5416701"/>
            <a:ext cx="1030743" cy="949477"/>
          </a:xfrm>
          <a:prstGeom prst="roundRect">
            <a:avLst/>
          </a:prstGeom>
          <a:solidFill>
            <a:srgbClr val="D3D4DF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Decreased Appetite</a:t>
            </a:r>
            <a:endParaRPr lang="en-CA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658047" y="6564491"/>
            <a:ext cx="1030743" cy="572950"/>
          </a:xfrm>
          <a:prstGeom prst="roundRect">
            <a:avLst/>
          </a:prstGeom>
          <a:solidFill>
            <a:srgbClr val="D3D4DF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>
                <a:latin typeface="Arial" panose="020B0604020202020204" pitchFamily="34" charset="0"/>
                <a:cs typeface="Arial" panose="020B0604020202020204" pitchFamily="34" charset="0"/>
              </a:rPr>
              <a:t>Increased Appetite</a:t>
            </a:r>
            <a:endParaRPr lang="en-CA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517872" y="5490146"/>
            <a:ext cx="2046379" cy="327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clinical nutrition services</a:t>
            </a:r>
            <a:endParaRPr lang="en-CA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>
            <a:stCxn id="93" idx="3"/>
            <a:endCxn id="37" idx="1"/>
          </p:cNvCxnSpPr>
          <p:nvPr/>
        </p:nvCxnSpPr>
        <p:spPr>
          <a:xfrm>
            <a:off x="4099862" y="5653946"/>
            <a:ext cx="418010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517873" y="6691955"/>
            <a:ext cx="2046378" cy="3276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 clinical nutrition services</a:t>
            </a:r>
            <a:endParaRPr lang="en-CA" sz="1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59" idx="3"/>
            <a:endCxn id="39" idx="1"/>
          </p:cNvCxnSpPr>
          <p:nvPr/>
        </p:nvCxnSpPr>
        <p:spPr>
          <a:xfrm flipV="1">
            <a:off x="4099862" y="6855755"/>
            <a:ext cx="418011" cy="99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6Jul2021</a:t>
            </a: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6Jul2021</a:t>
            </a: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A91522-39AB-4036-8ABA-259A6C018B86}">
  <ds:schemaRefs>
    <ds:schemaRef ds:uri="89114f3c-1103-44a3-90ff-b7b5a8b1db66"/>
    <ds:schemaRef ds:uri="ebddc168-7fa0-40c9-8d6f-30c1aa0e430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6EA172-A985-463B-983C-6C20A779F0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A28F7A-E997-448F-85CD-B2873505C90F}">
  <ds:schemaRefs>
    <ds:schemaRef ds:uri="89114f3c-1103-44a3-90ff-b7b5a8b1db66"/>
    <ds:schemaRef ds:uri="ebddc168-7fa0-40c9-8d6f-30c1aa0e43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</Words>
  <Application>Microsoft Office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</cp:revision>
  <dcterms:created xsi:type="dcterms:W3CDTF">2020-04-13T17:35:53Z</dcterms:created>
  <dcterms:modified xsi:type="dcterms:W3CDTF">2023-05-24T16:26:46Z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